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9"/>
  </p:notesMasterIdLst>
  <p:sldIdLst>
    <p:sldId id="289" r:id="rId5"/>
    <p:sldId id="303" r:id="rId6"/>
    <p:sldId id="592" r:id="rId7"/>
    <p:sldId id="294" r:id="rId8"/>
    <p:sldId id="302" r:id="rId9"/>
    <p:sldId id="593" r:id="rId10"/>
    <p:sldId id="591" r:id="rId11"/>
    <p:sldId id="305" r:id="rId12"/>
    <p:sldId id="588" r:id="rId13"/>
    <p:sldId id="283" r:id="rId14"/>
    <p:sldId id="274" r:id="rId15"/>
    <p:sldId id="280" r:id="rId16"/>
    <p:sldId id="594" r:id="rId17"/>
    <p:sldId id="269" r:id="rId18"/>
    <p:sldId id="312" r:id="rId19"/>
    <p:sldId id="301" r:id="rId20"/>
    <p:sldId id="308" r:id="rId21"/>
    <p:sldId id="306" r:id="rId22"/>
    <p:sldId id="300" r:id="rId23"/>
    <p:sldId id="292" r:id="rId24"/>
    <p:sldId id="293" r:id="rId25"/>
    <p:sldId id="295" r:id="rId26"/>
    <p:sldId id="279" r:id="rId27"/>
    <p:sldId id="307" r:id="rId2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C4E7778-1B4A-4775-B7D8-6687902777AA}">
          <p14:sldIdLst>
            <p14:sldId id="289"/>
          </p14:sldIdLst>
        </p14:section>
        <p14:section name="General remarks" id="{164ABEF8-358B-491D-B376-5E84A504ED45}">
          <p14:sldIdLst>
            <p14:sldId id="303"/>
            <p14:sldId id="592"/>
          </p14:sldIdLst>
        </p14:section>
        <p14:section name="session 1" id="{06D66606-245B-4817-916E-2B4D051C76D3}">
          <p14:sldIdLst>
            <p14:sldId id="294"/>
            <p14:sldId id="302"/>
            <p14:sldId id="593"/>
            <p14:sldId id="591"/>
          </p14:sldIdLst>
        </p14:section>
        <p14:section name="session 2" id="{3184C404-F2CC-4DBE-82A7-2008585BE306}">
          <p14:sldIdLst>
            <p14:sldId id="305"/>
            <p14:sldId id="588"/>
            <p14:sldId id="283"/>
            <p14:sldId id="274"/>
            <p14:sldId id="280"/>
            <p14:sldId id="594"/>
            <p14:sldId id="269"/>
            <p14:sldId id="312"/>
            <p14:sldId id="301"/>
          </p14:sldIdLst>
        </p14:section>
        <p14:section name="session 3" id="{C31AD4AB-F5B5-45B4-8EF7-9094BD832FB8}">
          <p14:sldIdLst>
            <p14:sldId id="308"/>
            <p14:sldId id="306"/>
            <p14:sldId id="300"/>
            <p14:sldId id="292"/>
            <p14:sldId id="293"/>
            <p14:sldId id="295"/>
            <p14:sldId id="279"/>
            <p14:sldId id="307"/>
          </p14:sldIdLst>
        </p14:section>
      </p14:sectionLst>
    </p:ext>
    <p:ext uri="{EFAFB233-063F-42B5-8137-9DF3F51BA10A}">
      <p15:sldGuideLst xmlns:p15="http://schemas.microsoft.com/office/powerpoint/2012/main">
        <p15:guide id="1" orient="horz" pos="1583">
          <p15:clr>
            <a:srgbClr val="A4A3A4"/>
          </p15:clr>
        </p15:guide>
        <p15:guide id="2" pos="275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1A2F"/>
    <a:srgbClr val="FFFFFF"/>
    <a:srgbClr val="3C3C3C"/>
    <a:srgbClr val="0096D2"/>
    <a:srgbClr val="F0FEF7"/>
    <a:srgbClr val="FFEFF2"/>
    <a:srgbClr val="FEDEE4"/>
    <a:srgbClr val="FFFBEB"/>
    <a:srgbClr val="FEF4D1"/>
    <a:srgbClr val="E37606"/>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929" autoAdjust="0"/>
    <p:restoredTop sz="78450" autoAdjust="0"/>
  </p:normalViewPr>
  <p:slideViewPr>
    <p:cSldViewPr snapToGrid="0" snapToObjects="1" showGuides="1">
      <p:cViewPr varScale="1">
        <p:scale>
          <a:sx n="88" d="100"/>
          <a:sy n="88" d="100"/>
        </p:scale>
        <p:origin x="732" y="45"/>
      </p:cViewPr>
      <p:guideLst>
        <p:guide orient="horz" pos="1583"/>
        <p:guide pos="2752"/>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snapToObjects="1" showGuides="1">
      <p:cViewPr varScale="1">
        <p:scale>
          <a:sx n="101" d="100"/>
          <a:sy n="101" d="100"/>
        </p:scale>
        <p:origin x="-2504" y="-1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jpeg>
</file>

<file path=ppt/media/image10.jpeg>
</file>

<file path=ppt/media/image11.jpeg>
</file>

<file path=ppt/media/image12.tiff>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jpeg>
</file>

<file path=ppt/media/image4.jpeg>
</file>

<file path=ppt/media/image5.jpeg>
</file>

<file path=ppt/media/image6.jpeg>
</file>

<file path=ppt/media/image7.jpeg>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21D7CF-5F4D-5148-AB1A-A05EF0B57D46}" type="datetimeFigureOut">
              <a:rPr lang="en-US" smtClean="0"/>
              <a:t>5/12/2025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72C7E9-CA6E-C945-826B-68C1FAB00F44}" type="slidenum">
              <a:rPr lang="en-US" smtClean="0"/>
              <a:t>‹#›</a:t>
            </a:fld>
            <a:endParaRPr lang="en-US" dirty="0"/>
          </a:p>
        </p:txBody>
      </p:sp>
    </p:spTree>
    <p:extLst>
      <p:ext uri="{BB962C8B-B14F-4D97-AF65-F5344CB8AC3E}">
        <p14:creationId xmlns:p14="http://schemas.microsoft.com/office/powerpoint/2010/main" val="17792297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journals.sagepub.com/doi/10.1177/0023677218767478"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journal.frontiersin.org/Journal/10.3389/fpsyg.2014.00781/full" TargetMode="External"/><Relationship Id="rId2" Type="http://schemas.openxmlformats.org/officeDocument/2006/relationships/slide" Target="../slides/slide23.xml"/><Relationship Id="rId1" Type="http://schemas.openxmlformats.org/officeDocument/2006/relationships/notesMaster" Target="../notesMasters/notesMaster1.xml"/><Relationship Id="rId6" Type="http://schemas.openxmlformats.org/officeDocument/2006/relationships/hyperlink" Target="https://psyarxiv.com/bua5n/" TargetMode="External"/><Relationship Id="rId5" Type="http://schemas.openxmlformats.org/officeDocument/2006/relationships/hyperlink" Target="https://doi.org/10.31234/osf.io/yc7s5" TargetMode="External"/><Relationship Id="rId4" Type="http://schemas.openxmlformats.org/officeDocument/2006/relationships/hyperlink" Target="https://psyarxiv.com/yc7s5/"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i.org/10.1177/0023677218767478"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doi.org/10.1371/journal.pmed.0020124"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LOs, The focus today</a:t>
            </a:r>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2</a:t>
            </a:fld>
            <a:endParaRPr lang="en-US" dirty="0"/>
          </a:p>
        </p:txBody>
      </p:sp>
    </p:spTree>
    <p:extLst>
      <p:ext uri="{BB962C8B-B14F-4D97-AF65-F5344CB8AC3E}">
        <p14:creationId xmlns:p14="http://schemas.microsoft.com/office/powerpoint/2010/main" val="1153603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GB" dirty="0"/>
              <a:t>Power calculations are more common</a:t>
            </a:r>
          </a:p>
          <a:p>
            <a:pPr marL="0" indent="0">
              <a:buNone/>
            </a:pPr>
            <a:r>
              <a:rPr lang="en-GB" dirty="0"/>
              <a:t>Often not very well justified</a:t>
            </a:r>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13</a:t>
            </a:fld>
            <a:endParaRPr lang="en-US" dirty="0"/>
          </a:p>
        </p:txBody>
      </p:sp>
    </p:spTree>
    <p:extLst>
      <p:ext uri="{BB962C8B-B14F-4D97-AF65-F5344CB8AC3E}">
        <p14:creationId xmlns:p14="http://schemas.microsoft.com/office/powerpoint/2010/main" val="11681885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It can be OK to use a rule of thumb, since what we want is a principled approach to sample selection, especially since none of the parameters in the calculation of power is known for sure.</a:t>
            </a:r>
          </a:p>
          <a:p>
            <a:endParaRPr lang="en-GB" dirty="0"/>
          </a:p>
        </p:txBody>
      </p:sp>
      <p:sp>
        <p:nvSpPr>
          <p:cNvPr id="4" name="Slide Number Placeholder 3"/>
          <p:cNvSpPr>
            <a:spLocks noGrp="1"/>
          </p:cNvSpPr>
          <p:nvPr>
            <p:ph type="sldNum" sz="quarter" idx="5"/>
          </p:nvPr>
        </p:nvSpPr>
        <p:spPr/>
        <p:txBody>
          <a:bodyPr/>
          <a:lstStyle/>
          <a:p>
            <a:fld id="{AEB283BC-A8AC-4DCC-8650-761F73EC0017}" type="slidenum">
              <a:rPr lang="en-GB" smtClean="0"/>
              <a:t>14</a:t>
            </a:fld>
            <a:endParaRPr lang="en-GB"/>
          </a:p>
        </p:txBody>
      </p:sp>
    </p:spTree>
    <p:extLst>
      <p:ext uri="{BB962C8B-B14F-4D97-AF65-F5344CB8AC3E}">
        <p14:creationId xmlns:p14="http://schemas.microsoft.com/office/powerpoint/2010/main" val="5029016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200" b="1" i="0" dirty="0">
                <a:solidFill>
                  <a:schemeClr val="tx1">
                    <a:lumMod val="50000"/>
                  </a:schemeClr>
                </a:solidFill>
                <a:latin typeface="Arial"/>
                <a:cs typeface="Arial"/>
              </a:rPr>
              <a:t>Also: </a:t>
            </a:r>
            <a:r>
              <a:rPr lang="en-GB" sz="1200" b="1" i="0" dirty="0">
                <a:solidFill>
                  <a:schemeClr val="accent1"/>
                </a:solidFill>
                <a:latin typeface="Arial"/>
                <a:cs typeface="Arial"/>
              </a:rPr>
              <a:t>Lazic SE. Four simple ways to increase power without increasing the sample size. Laboratory Animals. 2018;52(6):621-629. doi:</a:t>
            </a:r>
            <a:r>
              <a:rPr lang="en-GB" sz="1200" b="1" i="0" dirty="0">
                <a:solidFill>
                  <a:schemeClr val="accent1"/>
                </a:solidFill>
                <a:latin typeface="Arial"/>
                <a:cs typeface="Arial"/>
                <a:hlinkClick r:id="rId3"/>
              </a:rPr>
              <a:t>10.1177/0023677218767478</a:t>
            </a:r>
            <a:endParaRPr lang="en-GB" sz="1200" b="1" i="0" dirty="0">
              <a:solidFill>
                <a:schemeClr val="accent1"/>
              </a:solidFill>
              <a:latin typeface="Arial"/>
              <a:cs typeface="Arial"/>
            </a:endParaRPr>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15</a:t>
            </a:fld>
            <a:endParaRPr lang="en-US" dirty="0"/>
          </a:p>
        </p:txBody>
      </p:sp>
    </p:spTree>
    <p:extLst>
      <p:ext uri="{BB962C8B-B14F-4D97-AF65-F5344CB8AC3E}">
        <p14:creationId xmlns:p14="http://schemas.microsoft.com/office/powerpoint/2010/main" val="3295092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Could mention sensitivity analysis as well: </a:t>
            </a:r>
          </a:p>
        </p:txBody>
      </p:sp>
      <p:sp>
        <p:nvSpPr>
          <p:cNvPr id="4" name="Slide Number Placeholder 3"/>
          <p:cNvSpPr>
            <a:spLocks noGrp="1"/>
          </p:cNvSpPr>
          <p:nvPr>
            <p:ph type="sldNum" sz="quarter" idx="5"/>
          </p:nvPr>
        </p:nvSpPr>
        <p:spPr/>
        <p:txBody>
          <a:bodyPr/>
          <a:lstStyle/>
          <a:p>
            <a:fld id="{6772C7E9-CA6E-C945-826B-68C1FAB00F44}" type="slidenum">
              <a:rPr lang="en-US" smtClean="0"/>
              <a:t>19</a:t>
            </a:fld>
            <a:endParaRPr lang="en-US" dirty="0"/>
          </a:p>
        </p:txBody>
      </p:sp>
    </p:spTree>
    <p:extLst>
      <p:ext uri="{BB962C8B-B14F-4D97-AF65-F5344CB8AC3E}">
        <p14:creationId xmlns:p14="http://schemas.microsoft.com/office/powerpoint/2010/main" val="18489424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000000"/>
                </a:solidFill>
                <a:effectLst/>
                <a:latin typeface="Times New Roman" panose="02020603050405020304" pitchFamily="18" charset="0"/>
              </a:rPr>
              <a:t>It</a:t>
            </a:r>
            <a:r>
              <a:rPr lang="en-GB" b="0" i="0" baseline="0" dirty="0">
                <a:solidFill>
                  <a:srgbClr val="000000"/>
                </a:solidFill>
                <a:effectLst/>
                <a:latin typeface="Times New Roman" panose="02020603050405020304" pitchFamily="18" charset="0"/>
              </a:rPr>
              <a:t> is actually a likelihood ratio, but you get the idea.</a:t>
            </a:r>
            <a:endParaRPr lang="en-GB" b="0" i="0" dirty="0">
              <a:solidFill>
                <a:srgbClr val="000000"/>
              </a:solidFill>
              <a:effectLst/>
              <a:latin typeface="Times New Roman" panose="02020603050405020304" pitchFamily="18" charset="0"/>
            </a:endParaRPr>
          </a:p>
          <a:p>
            <a:pPr algn="l"/>
            <a:endParaRPr lang="en-GB" b="0" i="0" dirty="0">
              <a:solidFill>
                <a:srgbClr val="000000"/>
              </a:solidFill>
              <a:effectLst/>
              <a:latin typeface="Times New Roman" panose="02020603050405020304" pitchFamily="18" charset="0"/>
            </a:endParaRPr>
          </a:p>
          <a:p>
            <a:pPr algn="l"/>
            <a:r>
              <a:rPr lang="en-GB" b="0" i="0" dirty="0">
                <a:solidFill>
                  <a:srgbClr val="000000"/>
                </a:solidFill>
                <a:effectLst/>
                <a:latin typeface="Times New Roman" panose="02020603050405020304" pitchFamily="18" charset="0"/>
              </a:rPr>
              <a:t>For a tutorial on using Baye factors see:</a:t>
            </a:r>
          </a:p>
          <a:p>
            <a:pPr algn="l"/>
            <a:br>
              <a:rPr lang="en-GB" b="0" i="0" dirty="0">
                <a:solidFill>
                  <a:srgbClr val="000000"/>
                </a:solidFill>
                <a:effectLst/>
                <a:latin typeface="Times New Roman" panose="02020603050405020304" pitchFamily="18" charset="0"/>
              </a:rPr>
            </a:br>
            <a:r>
              <a:rPr lang="en-GB" b="0" i="0" u="sng" dirty="0">
                <a:solidFill>
                  <a:srgbClr val="000080"/>
                </a:solidFill>
                <a:effectLst/>
                <a:latin typeface="Times New Roman" panose="02020603050405020304" pitchFamily="18" charset="0"/>
                <a:hlinkClick r:id="rId3"/>
              </a:rPr>
              <a:t>Dienes, Z. (2014).</a:t>
            </a:r>
            <a:r>
              <a:rPr lang="en-GB" b="0" i="0" dirty="0">
                <a:solidFill>
                  <a:srgbClr val="000000"/>
                </a:solidFill>
                <a:effectLst/>
                <a:latin typeface="Times New Roman" panose="02020603050405020304" pitchFamily="18" charset="0"/>
              </a:rPr>
              <a:t> Using Bayes to get the most out of non-significant results. </a:t>
            </a:r>
            <a:r>
              <a:rPr lang="en-GB" b="0" i="1" dirty="0">
                <a:solidFill>
                  <a:srgbClr val="000000"/>
                </a:solidFill>
                <a:effectLst/>
                <a:latin typeface="Times New Roman" panose="02020603050405020304" pitchFamily="18" charset="0"/>
              </a:rPr>
              <a:t>Frontiers in </a:t>
            </a:r>
            <a:r>
              <a:rPr lang="en-GB" b="0" i="1" dirty="0" err="1">
                <a:solidFill>
                  <a:srgbClr val="000000"/>
                </a:solidFill>
                <a:effectLst/>
                <a:latin typeface="Times New Roman" panose="02020603050405020304" pitchFamily="18" charset="0"/>
              </a:rPr>
              <a:t>Psycholology</a:t>
            </a:r>
            <a:r>
              <a:rPr lang="en-GB" b="0" i="1" dirty="0">
                <a:solidFill>
                  <a:srgbClr val="000000"/>
                </a:solidFill>
                <a:effectLst/>
                <a:latin typeface="Times New Roman" panose="02020603050405020304" pitchFamily="18" charset="0"/>
              </a:rPr>
              <a:t>, 5</a:t>
            </a:r>
            <a:r>
              <a:rPr lang="en-GB" b="0" i="0" dirty="0">
                <a:solidFill>
                  <a:srgbClr val="000000"/>
                </a:solidFill>
                <a:effectLst/>
                <a:latin typeface="Times New Roman" panose="02020603050405020304" pitchFamily="18" charset="0"/>
              </a:rPr>
              <a:t>: 781. </a:t>
            </a:r>
            <a:r>
              <a:rPr lang="en-GB" b="0" i="0" dirty="0" err="1">
                <a:solidFill>
                  <a:srgbClr val="000000"/>
                </a:solidFill>
                <a:effectLst/>
                <a:latin typeface="Times New Roman" panose="02020603050405020304" pitchFamily="18" charset="0"/>
              </a:rPr>
              <a:t>doi</a:t>
            </a:r>
            <a:r>
              <a:rPr lang="en-GB" b="0" i="0" dirty="0">
                <a:solidFill>
                  <a:srgbClr val="000000"/>
                </a:solidFill>
                <a:effectLst/>
                <a:latin typeface="Times New Roman" panose="02020603050405020304" pitchFamily="18" charset="0"/>
              </a:rPr>
              <a:t>: 10.3389/fpsyg.2014.00781</a:t>
            </a:r>
          </a:p>
          <a:p>
            <a:pPr algn="l"/>
            <a:r>
              <a:rPr lang="en-GB" sz="1800" b="0" i="0" dirty="0">
                <a:solidFill>
                  <a:srgbClr val="000000"/>
                </a:solidFill>
                <a:effectLst/>
                <a:latin typeface="Times New Roman" panose="02020603050405020304" pitchFamily="18" charset="0"/>
              </a:rPr>
              <a:t>For advice on specifying your “prior” (i.e. model of H1):</a:t>
            </a:r>
            <a:endParaRPr lang="en-GB" b="0" i="0" dirty="0">
              <a:solidFill>
                <a:srgbClr val="000000"/>
              </a:solidFill>
              <a:effectLst/>
              <a:latin typeface="Times New Roman" panose="02020603050405020304" pitchFamily="18" charset="0"/>
            </a:endParaRPr>
          </a:p>
          <a:p>
            <a:pPr algn="l"/>
            <a:r>
              <a:rPr lang="en-GB" b="0" i="0" u="sng" dirty="0">
                <a:solidFill>
                  <a:srgbClr val="000080"/>
                </a:solidFill>
                <a:effectLst/>
                <a:latin typeface="Times New Roman" panose="02020603050405020304" pitchFamily="18" charset="0"/>
                <a:hlinkClick r:id="rId4"/>
              </a:rPr>
              <a:t>Dienes, Z. (2020</a:t>
            </a:r>
            <a:r>
              <a:rPr lang="en-GB" b="0" i="0" dirty="0">
                <a:solidFill>
                  <a:srgbClr val="000000"/>
                </a:solidFill>
                <a:effectLst/>
                <a:latin typeface="Times New Roman" panose="02020603050405020304" pitchFamily="18" charset="0"/>
              </a:rPr>
              <a:t>). Obtaining evidence for no effect. </a:t>
            </a:r>
            <a:r>
              <a:rPr lang="en-GB" b="0" i="0" u="sng" dirty="0">
                <a:solidFill>
                  <a:srgbClr val="000080"/>
                </a:solidFill>
                <a:effectLst/>
                <a:latin typeface="Times New Roman" panose="02020603050405020304" pitchFamily="18" charset="0"/>
                <a:hlinkClick r:id="rId5"/>
              </a:rPr>
              <a:t>https://doi.org/10.31234/osf.io/yc7s5</a:t>
            </a:r>
            <a:endParaRPr lang="en-GB" b="0" i="0" dirty="0">
              <a:solidFill>
                <a:srgbClr val="000000"/>
              </a:solidFill>
              <a:effectLst/>
              <a:latin typeface="Times New Roman" panose="02020603050405020304" pitchFamily="18" charset="0"/>
            </a:endParaRPr>
          </a:p>
          <a:p>
            <a:pPr algn="l"/>
            <a:r>
              <a:rPr lang="en-GB" sz="1800" b="0" i="0" u="sng" dirty="0">
                <a:solidFill>
                  <a:srgbClr val="000080"/>
                </a:solidFill>
                <a:effectLst/>
                <a:latin typeface="Times New Roman" panose="02020603050405020304" pitchFamily="18" charset="0"/>
                <a:hlinkClick r:id="rId6"/>
              </a:rPr>
              <a:t>Dienes, Z. (in press)</a:t>
            </a:r>
            <a:r>
              <a:rPr lang="en-GB" sz="1800" b="0" i="0" dirty="0">
                <a:solidFill>
                  <a:srgbClr val="000000"/>
                </a:solidFill>
                <a:effectLst/>
                <a:latin typeface="Times New Roman" panose="02020603050405020304" pitchFamily="18" charset="0"/>
              </a:rPr>
              <a:t>. How to use and report Bayesian hypothesis tests. </a:t>
            </a:r>
            <a:r>
              <a:rPr lang="en-GB" sz="1800" b="0" i="1" dirty="0">
                <a:solidFill>
                  <a:srgbClr val="000000"/>
                </a:solidFill>
                <a:effectLst/>
                <a:latin typeface="Times New Roman" panose="02020603050405020304" pitchFamily="18" charset="0"/>
              </a:rPr>
              <a:t>Psychology of Consciousness: Theory, Research, and Practice</a:t>
            </a:r>
            <a:r>
              <a:rPr lang="en-GB" sz="1800" b="0" i="0" dirty="0">
                <a:solidFill>
                  <a:srgbClr val="000000"/>
                </a:solidFill>
                <a:effectLst/>
                <a:latin typeface="Times New Roman" panose="02020603050405020304" pitchFamily="18" charset="0"/>
              </a:rPr>
              <a:t>,</a:t>
            </a:r>
          </a:p>
          <a:p>
            <a:pPr algn="l"/>
            <a:endParaRPr lang="en-GB" sz="1800" b="0" i="0" dirty="0">
              <a:solidFill>
                <a:srgbClr val="000000"/>
              </a:solidFill>
              <a:effectLst/>
              <a:latin typeface="Times New Roman" panose="02020603050405020304" pitchFamily="18" charset="0"/>
            </a:endParaRPr>
          </a:p>
          <a:p>
            <a:pPr algn="l"/>
            <a:r>
              <a:rPr lang="en-GB" sz="1800" b="1" i="0" dirty="0">
                <a:solidFill>
                  <a:srgbClr val="000000"/>
                </a:solidFill>
                <a:effectLst/>
                <a:latin typeface="Times New Roman" panose="02020603050405020304" pitchFamily="18" charset="0"/>
              </a:rPr>
              <a:t>Regarding the point researchers misinterpret statistically non-significant results as non-significant basically (p-value was .80 so the two are identical …; no the correct interpretation is we can’t tell whether they are)</a:t>
            </a:r>
          </a:p>
          <a:p>
            <a:pPr algn="l"/>
            <a:r>
              <a:rPr lang="en-GB" b="0" i="0" dirty="0">
                <a:solidFill>
                  <a:srgbClr val="000000"/>
                </a:solidFill>
                <a:effectLst/>
                <a:latin typeface="Times New Roman" panose="02020603050405020304" pitchFamily="18" charset="0"/>
              </a:rPr>
              <a:t>https://www.nature.com/articles/d41586-019-00857-9</a:t>
            </a:r>
          </a:p>
          <a:p>
            <a:endParaRPr lang="en-GB" dirty="0"/>
          </a:p>
          <a:p>
            <a:br>
              <a:rPr lang="en-GB" dirty="0"/>
            </a:br>
            <a:endParaRPr lang="en-GB" dirty="0"/>
          </a:p>
        </p:txBody>
      </p:sp>
      <p:sp>
        <p:nvSpPr>
          <p:cNvPr id="4" name="Slide Number Placeholder 3"/>
          <p:cNvSpPr>
            <a:spLocks noGrp="1"/>
          </p:cNvSpPr>
          <p:nvPr>
            <p:ph type="sldNum" sz="quarter" idx="5"/>
          </p:nvPr>
        </p:nvSpPr>
        <p:spPr/>
        <p:txBody>
          <a:bodyPr/>
          <a:lstStyle/>
          <a:p>
            <a:fld id="{AEB283BC-A8AC-4DCC-8650-761F73EC0017}" type="slidenum">
              <a:rPr lang="en-GB" smtClean="0"/>
              <a:t>23</a:t>
            </a:fld>
            <a:endParaRPr lang="en-GB"/>
          </a:p>
        </p:txBody>
      </p:sp>
    </p:spTree>
    <p:extLst>
      <p:ext uri="{BB962C8B-B14F-4D97-AF65-F5344CB8AC3E}">
        <p14:creationId xmlns:p14="http://schemas.microsoft.com/office/powerpoint/2010/main" val="34077843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3</a:t>
            </a:fld>
            <a:endParaRPr lang="en-US" dirty="0"/>
          </a:p>
        </p:txBody>
      </p:sp>
    </p:spTree>
    <p:extLst>
      <p:ext uri="{BB962C8B-B14F-4D97-AF65-F5344CB8AC3E}">
        <p14:creationId xmlns:p14="http://schemas.microsoft.com/office/powerpoint/2010/main" val="384694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To note: We commonly correct for multiple comparisons when doing post-hoc tests but not for testing multiple outcomes or selectively reporting analytical choices (wrong belief that the ANOVA sorts this out)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OS Glossary: https://www.nature.com/articles/s41562-021-01269-4.epdf?sharing_token=W_TZGO-OJViBl9hEyMTu6dRgN0jAjWel9jnR3ZoTv0OFck_K78fP6Dn2WloQwBbMnV4T-eihKTPp8slIWvh1iaWhxvWntEdAfj0kShWNALehqzYXxWj801ojWn3ADdBewA-lDGsxSzJwN4DZpYZQ13hXKV42ADJSmckFDjzKxtI%3D</a:t>
            </a:r>
          </a:p>
          <a:p>
            <a:endParaRPr lang="en-GB" dirty="0"/>
          </a:p>
          <a:p>
            <a:r>
              <a:rPr lang="en-GB" dirty="0"/>
              <a:t>Borges 8-page short story: https://archive.org/details/TheGardenOfForkingPathsJorgeLuisBorges1941</a:t>
            </a:r>
          </a:p>
          <a:p>
            <a:endParaRPr lang="en-GB" dirty="0"/>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4</a:t>
            </a:fld>
            <a:endParaRPr lang="en-US" dirty="0"/>
          </a:p>
        </p:txBody>
      </p:sp>
    </p:spTree>
    <p:extLst>
      <p:ext uri="{BB962C8B-B14F-4D97-AF65-F5344CB8AC3E}">
        <p14:creationId xmlns:p14="http://schemas.microsoft.com/office/powerpoint/2010/main" val="62388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Geoff Cumming made the argument that we can’t trust p-values that much very eloquently in this video, why not watch it</a:t>
            </a:r>
          </a:p>
        </p:txBody>
      </p:sp>
      <p:sp>
        <p:nvSpPr>
          <p:cNvPr id="4" name="Slide Number Placeholder 3"/>
          <p:cNvSpPr>
            <a:spLocks noGrp="1"/>
          </p:cNvSpPr>
          <p:nvPr>
            <p:ph type="sldNum" sz="quarter" idx="5"/>
          </p:nvPr>
        </p:nvSpPr>
        <p:spPr/>
        <p:txBody>
          <a:bodyPr/>
          <a:lstStyle/>
          <a:p>
            <a:fld id="{6772C7E9-CA6E-C945-826B-68C1FAB00F44}" type="slidenum">
              <a:rPr lang="en-US" smtClean="0"/>
              <a:t>5</a:t>
            </a:fld>
            <a:endParaRPr lang="en-US" dirty="0"/>
          </a:p>
        </p:txBody>
      </p:sp>
    </p:spTree>
    <p:extLst>
      <p:ext uri="{BB962C8B-B14F-4D97-AF65-F5344CB8AC3E}">
        <p14:creationId xmlns:p14="http://schemas.microsoft.com/office/powerpoint/2010/main" val="3919037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Robustness: Same outcome with different analysis.</a:t>
            </a:r>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7</a:t>
            </a:fld>
            <a:endParaRPr lang="en-US" dirty="0"/>
          </a:p>
        </p:txBody>
      </p:sp>
    </p:spTree>
    <p:extLst>
      <p:ext uri="{BB962C8B-B14F-4D97-AF65-F5344CB8AC3E}">
        <p14:creationId xmlns:p14="http://schemas.microsoft.com/office/powerpoint/2010/main" val="3952392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Let’s start by a warmup</a:t>
            </a:r>
          </a:p>
          <a:p>
            <a:endParaRPr lang="en-GB" dirty="0"/>
          </a:p>
          <a:p>
            <a:r>
              <a:rPr lang="en-GB" dirty="0"/>
              <a:t>See https://en.wikipedia.org/wiki/Type_I_and_type_II_errors</a:t>
            </a:r>
          </a:p>
        </p:txBody>
      </p:sp>
      <p:sp>
        <p:nvSpPr>
          <p:cNvPr id="4" name="Slide Number Placeholder 3"/>
          <p:cNvSpPr>
            <a:spLocks noGrp="1"/>
          </p:cNvSpPr>
          <p:nvPr>
            <p:ph type="sldNum" sz="quarter" idx="5"/>
          </p:nvPr>
        </p:nvSpPr>
        <p:spPr/>
        <p:txBody>
          <a:bodyPr/>
          <a:lstStyle/>
          <a:p>
            <a:fld id="{6772C7E9-CA6E-C945-826B-68C1FAB00F44}" type="slidenum">
              <a:rPr lang="en-US" smtClean="0"/>
              <a:t>9</a:t>
            </a:fld>
            <a:endParaRPr lang="en-US" dirty="0"/>
          </a:p>
        </p:txBody>
      </p:sp>
    </p:spTree>
    <p:extLst>
      <p:ext uri="{BB962C8B-B14F-4D97-AF65-F5344CB8AC3E}">
        <p14:creationId xmlns:p14="http://schemas.microsoft.com/office/powerpoint/2010/main" val="1862614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33333"/>
                </a:solidFill>
                <a:effectLst/>
                <a:latin typeface="Fira Sans" panose="020B0503050000020004" pitchFamily="34" charset="0"/>
              </a:rPr>
              <a:t>Ioannides (2008)</a:t>
            </a:r>
          </a:p>
          <a:p>
            <a:pPr algn="l"/>
            <a:r>
              <a:rPr lang="en-GB" b="0" i="0" dirty="0">
                <a:solidFill>
                  <a:srgbClr val="333333"/>
                </a:solidFill>
                <a:effectLst/>
                <a:latin typeface="Fira Sans" panose="020B0503050000020004" pitchFamily="34" charset="0"/>
              </a:rPr>
              <a:t>“Effect sizes of newly discovered true (non-null) associations are inherently inflated on average. This is due to the key characteristic of the discovery process. Inflation is expected when, to claim success (discovery), an association has to pass a certain threshold of statistical significance, and the study that leads to the discovery has suboptimal power to make the discovery at the requested threshold of statistical significance. Both conditions are necessary to inflate effect sizes. If investigators were not fixated on claiming discoveries based on </a:t>
            </a:r>
            <a:r>
              <a:rPr lang="en-GB" b="0" i="1" dirty="0">
                <a:solidFill>
                  <a:srgbClr val="333333"/>
                </a:solidFill>
                <a:effectLst/>
                <a:latin typeface="Fira Sans" panose="020B0503050000020004" pitchFamily="34" charset="0"/>
              </a:rPr>
              <a:t>P</a:t>
            </a:r>
            <a:r>
              <a:rPr lang="en-GB" b="0" i="0" dirty="0">
                <a:solidFill>
                  <a:srgbClr val="333333"/>
                </a:solidFill>
                <a:effectLst/>
                <a:latin typeface="Fira Sans" panose="020B0503050000020004" pitchFamily="34" charset="0"/>
              </a:rPr>
              <a:t> value thresholds, this would not be an issue. Similarly, if the discovery studies were fully powered, inflation would not be an issue. Selection usually entails </a:t>
            </a:r>
            <a:r>
              <a:rPr lang="en-GB" b="0" i="1" dirty="0">
                <a:solidFill>
                  <a:srgbClr val="333333"/>
                </a:solidFill>
                <a:effectLst/>
                <a:latin typeface="Fira Sans" panose="020B0503050000020004" pitchFamily="34" charset="0"/>
              </a:rPr>
              <a:t>P</a:t>
            </a:r>
            <a:r>
              <a:rPr lang="en-GB" b="0" i="0" dirty="0">
                <a:solidFill>
                  <a:srgbClr val="333333"/>
                </a:solidFill>
                <a:effectLst/>
                <a:latin typeface="Fira Sans" panose="020B0503050000020004" pitchFamily="34" charset="0"/>
              </a:rPr>
              <a:t> values, but a similar pattern may be seen if selection is based on effect size or some other threshold measure.”</a:t>
            </a:r>
          </a:p>
          <a:p>
            <a:pPr algn="l"/>
            <a:endParaRPr lang="en-GB" b="0" i="0" dirty="0">
              <a:solidFill>
                <a:srgbClr val="333333"/>
              </a:solidFill>
              <a:effectLst/>
              <a:latin typeface="Fira Sans" panose="020B0503050000020004" pitchFamily="34" charset="0"/>
            </a:endParaRPr>
          </a:p>
          <a:p>
            <a:pPr marL="0" indent="0">
              <a:buNone/>
            </a:pPr>
            <a:r>
              <a:rPr lang="en-GB" sz="1200" dirty="0">
                <a:solidFill>
                  <a:srgbClr val="333333"/>
                </a:solidFill>
              </a:rPr>
              <a:t>Lazic SE. Four simple ways to increase power without increasing the sample size. </a:t>
            </a:r>
            <a:r>
              <a:rPr lang="en-GB" sz="1200" i="1" dirty="0">
                <a:solidFill>
                  <a:srgbClr val="333333"/>
                </a:solidFill>
              </a:rPr>
              <a:t>Laboratory Animals</a:t>
            </a:r>
            <a:r>
              <a:rPr lang="en-GB" sz="1200" dirty="0">
                <a:solidFill>
                  <a:srgbClr val="333333"/>
                </a:solidFill>
              </a:rPr>
              <a:t>. 2018;52(6):621-629. doi:</a:t>
            </a:r>
            <a:r>
              <a:rPr lang="en-GB" sz="1200" u="sng" dirty="0">
                <a:solidFill>
                  <a:srgbClr val="006ACC"/>
                </a:solidFill>
                <a:hlinkClick r:id="rId3"/>
              </a:rPr>
              <a:t>10.1177/0023677218767478</a:t>
            </a:r>
            <a:endParaRPr lang="en-GB" sz="1200" u="sng" dirty="0">
              <a:solidFill>
                <a:srgbClr val="006ACC"/>
              </a:solidFill>
            </a:endParaRPr>
          </a:p>
          <a:p>
            <a:pPr marL="0" indent="0">
              <a:buNone/>
            </a:pPr>
            <a:endParaRPr lang="en-GB" sz="1200" dirty="0">
              <a:solidFill>
                <a:srgbClr val="333333"/>
              </a:solidFill>
            </a:endParaRPr>
          </a:p>
          <a:p>
            <a:pPr marL="0" indent="0">
              <a:buNone/>
            </a:pPr>
            <a:r>
              <a:rPr lang="en-GB" sz="1200" dirty="0">
                <a:solidFill>
                  <a:srgbClr val="333333"/>
                </a:solidFill>
              </a:rPr>
              <a:t>Ioannidis JPA (2005) Why Most Published Research Findings Are False. PLOS Medicine 2(8): </a:t>
            </a:r>
            <a:r>
              <a:rPr lang="en-GB" sz="1200" dirty="0">
                <a:solidFill>
                  <a:srgbClr val="333333"/>
                </a:solidFill>
                <a:latin typeface="Open Sans" panose="020B0606030504020204" pitchFamily="34" charset="0"/>
              </a:rPr>
              <a:t>e124. </a:t>
            </a:r>
            <a:r>
              <a:rPr lang="en-GB" sz="1200" dirty="0">
                <a:solidFill>
                  <a:srgbClr val="333333"/>
                </a:solidFill>
                <a:latin typeface="Open Sans" panose="020B0606030504020204" pitchFamily="34" charset="0"/>
                <a:hlinkClick r:id="rId4">
                  <a:extLst>
                    <a:ext uri="{A12FA001-AC4F-418D-AE19-62706E023703}">
                      <ahyp:hlinkClr xmlns:ahyp="http://schemas.microsoft.com/office/drawing/2018/hyperlinkcolor" val="tx"/>
                    </a:ext>
                  </a:extLst>
                </a:hlinkClick>
              </a:rPr>
              <a:t>https://doi.org/10.1371/journal.pmed.0020124</a:t>
            </a:r>
            <a:endParaRPr lang="en-GB" sz="2400" dirty="0"/>
          </a:p>
          <a:p>
            <a:pPr marL="0" indent="0">
              <a:buNone/>
            </a:pPr>
            <a:endParaRPr lang="en-GB" sz="1200" dirty="0">
              <a:solidFill>
                <a:srgbClr val="333333"/>
              </a:solidFill>
            </a:endParaRPr>
          </a:p>
          <a:p>
            <a:pPr marL="0" indent="0">
              <a:buNone/>
            </a:pPr>
            <a:r>
              <a:rPr lang="en-GB" sz="1200" dirty="0">
                <a:solidFill>
                  <a:srgbClr val="333333"/>
                </a:solidFill>
              </a:rPr>
              <a:t>Ioannidis, John P. A.. Why Most Discovered True Associations Are Inflated. Epidemiology: September 2008 - Volume 19 - Issue 5 - p 640-648 </a:t>
            </a:r>
            <a:r>
              <a:rPr lang="en-GB" sz="1200" dirty="0" err="1">
                <a:solidFill>
                  <a:srgbClr val="333333"/>
                </a:solidFill>
              </a:rPr>
              <a:t>doi</a:t>
            </a:r>
            <a:r>
              <a:rPr lang="en-GB" sz="1200" dirty="0">
                <a:solidFill>
                  <a:srgbClr val="333333"/>
                </a:solidFill>
              </a:rPr>
              <a:t>: 10.1097/EDE.0b013e31818131e7</a:t>
            </a:r>
            <a:endParaRPr lang="en-GB" sz="800" dirty="0">
              <a:solidFill>
                <a:srgbClr val="333333"/>
              </a:solidFill>
            </a:endParaRPr>
          </a:p>
          <a:p>
            <a:pPr algn="l"/>
            <a:endParaRPr lang="en-GB" b="0" i="0" dirty="0">
              <a:solidFill>
                <a:srgbClr val="333333"/>
              </a:solidFill>
              <a:effectLst/>
              <a:latin typeface="Fira Sans" panose="020B0503050000020004" pitchFamily="34" charset="0"/>
            </a:endParaRPr>
          </a:p>
          <a:p>
            <a:pPr algn="l"/>
            <a:endParaRPr lang="en-GB" b="0" i="0" dirty="0">
              <a:solidFill>
                <a:srgbClr val="333333"/>
              </a:solidFill>
              <a:effectLst/>
              <a:latin typeface="Fira Sans" panose="020B0503050000020004" pitchFamily="34" charset="0"/>
            </a:endParaRPr>
          </a:p>
          <a:p>
            <a:pPr algn="l"/>
            <a:endParaRPr lang="en-GB" b="0" i="0" dirty="0">
              <a:solidFill>
                <a:srgbClr val="333333"/>
              </a:solidFill>
              <a:effectLst/>
              <a:latin typeface="Fira Sans" panose="020B0503050000020004" pitchFamily="34" charset="0"/>
            </a:endParaRPr>
          </a:p>
        </p:txBody>
      </p:sp>
      <p:sp>
        <p:nvSpPr>
          <p:cNvPr id="4" name="Slide Number Placeholder 3"/>
          <p:cNvSpPr>
            <a:spLocks noGrp="1"/>
          </p:cNvSpPr>
          <p:nvPr>
            <p:ph type="sldNum" sz="quarter" idx="5"/>
          </p:nvPr>
        </p:nvSpPr>
        <p:spPr/>
        <p:txBody>
          <a:bodyPr/>
          <a:lstStyle/>
          <a:p>
            <a:fld id="{ED55D989-B6DD-4AF0-B7E3-84084690796F}" type="slidenum">
              <a:rPr lang="en-GB" smtClean="0"/>
              <a:t>10</a:t>
            </a:fld>
            <a:endParaRPr lang="en-GB"/>
          </a:p>
        </p:txBody>
      </p:sp>
    </p:spTree>
    <p:extLst>
      <p:ext uri="{BB962C8B-B14F-4D97-AF65-F5344CB8AC3E}">
        <p14:creationId xmlns:p14="http://schemas.microsoft.com/office/powerpoint/2010/main" val="2820457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one area that is difficult to navigate and get right. This is why even though we are spending the day to on this, you are going to need to dig deeper to be confident about your choices. As you can see in this slides and what we will see today, there are many ways to deal with sample selection. We just need to avoid unprincipled way of picking as those led to vastly underpowered research in the past that does not reproduce / replicate well. Every field has its difficulties with this. As argued in the paper, simulation can sometimes be the easy way, while also allowing you to think deeper about the data you are collecting. And this is the approach we are taking</a:t>
            </a:r>
          </a:p>
          <a:p>
            <a:endParaRPr lang="en-GB" dirty="0"/>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For a popular reference in the biomedical field: </a:t>
            </a:r>
            <a:r>
              <a:rPr lang="en-GB" sz="1200" b="0" i="0" dirty="0">
                <a:solidFill>
                  <a:srgbClr val="212121"/>
                </a:solidFill>
                <a:effectLst/>
                <a:latin typeface="BlinkMacSystemFont"/>
              </a:rPr>
              <a:t>Also: </a:t>
            </a:r>
            <a:r>
              <a:rPr lang="en-GB" sz="1200" b="0" i="0" dirty="0">
                <a:solidFill>
                  <a:schemeClr val="accent1"/>
                </a:solidFill>
                <a:effectLst/>
                <a:latin typeface="BlinkMacSystemFont"/>
              </a:rPr>
              <a:t>Noordzij M, </a:t>
            </a:r>
            <a:r>
              <a:rPr lang="en-GB" sz="1200" b="0" i="0" dirty="0" err="1">
                <a:solidFill>
                  <a:schemeClr val="accent1"/>
                </a:solidFill>
                <a:effectLst/>
                <a:latin typeface="BlinkMacSystemFont"/>
              </a:rPr>
              <a:t>Tripepi</a:t>
            </a:r>
            <a:r>
              <a:rPr lang="en-GB" sz="1200" b="0" i="0" dirty="0">
                <a:solidFill>
                  <a:schemeClr val="accent1"/>
                </a:solidFill>
                <a:effectLst/>
                <a:latin typeface="BlinkMacSystemFont"/>
              </a:rPr>
              <a:t> G, Dekker FW, Zoccali C, Tanck MW, Jager KJ. Sample size calculations: basic principles and common pitfalls. Nephrol Dial Transplant. 2010 May;25(5):1388-93. </a:t>
            </a:r>
            <a:r>
              <a:rPr lang="en-GB" sz="1200" b="0" i="0" dirty="0" err="1">
                <a:solidFill>
                  <a:schemeClr val="accent1"/>
                </a:solidFill>
                <a:effectLst/>
                <a:latin typeface="BlinkMacSystemFont"/>
              </a:rPr>
              <a:t>doi</a:t>
            </a:r>
            <a:r>
              <a:rPr lang="en-GB" sz="1200" b="0" i="0" dirty="0">
                <a:solidFill>
                  <a:schemeClr val="accent1"/>
                </a:solidFill>
                <a:effectLst/>
                <a:latin typeface="BlinkMacSystemFont"/>
              </a:rPr>
              <a:t>: 10.1093/</a:t>
            </a:r>
            <a:r>
              <a:rPr lang="en-GB" sz="1200" b="0" i="0" dirty="0" err="1">
                <a:solidFill>
                  <a:schemeClr val="accent1"/>
                </a:solidFill>
                <a:effectLst/>
                <a:latin typeface="BlinkMacSystemFont"/>
              </a:rPr>
              <a:t>ndt</a:t>
            </a:r>
            <a:r>
              <a:rPr lang="en-GB" sz="1200" b="0" i="0" dirty="0">
                <a:solidFill>
                  <a:schemeClr val="accent1"/>
                </a:solidFill>
                <a:effectLst/>
                <a:latin typeface="BlinkMacSystemFont"/>
              </a:rPr>
              <a:t>/gfp732. </a:t>
            </a:r>
            <a:r>
              <a:rPr lang="en-GB" sz="1200" b="0" i="0" dirty="0" err="1">
                <a:solidFill>
                  <a:schemeClr val="accent1"/>
                </a:solidFill>
                <a:effectLst/>
                <a:latin typeface="BlinkMacSystemFont"/>
              </a:rPr>
              <a:t>Epub</a:t>
            </a:r>
            <a:r>
              <a:rPr lang="en-GB" sz="1200" b="0" i="0" dirty="0">
                <a:solidFill>
                  <a:schemeClr val="accent1"/>
                </a:solidFill>
                <a:effectLst/>
                <a:latin typeface="BlinkMacSystemFont"/>
              </a:rPr>
              <a:t> 2010 Jan 12. Erratum in: Nephrol Dial Transplant. 2010 Oct;25(10):3461-2. PMID: 20067907.</a:t>
            </a:r>
          </a:p>
          <a:p>
            <a:endParaRPr lang="en-GB" dirty="0"/>
          </a:p>
        </p:txBody>
      </p:sp>
      <p:sp>
        <p:nvSpPr>
          <p:cNvPr id="4" name="Slide Number Placeholder 3"/>
          <p:cNvSpPr>
            <a:spLocks noGrp="1"/>
          </p:cNvSpPr>
          <p:nvPr>
            <p:ph type="sldNum" sz="quarter" idx="5"/>
          </p:nvPr>
        </p:nvSpPr>
        <p:spPr/>
        <p:txBody>
          <a:bodyPr/>
          <a:lstStyle/>
          <a:p>
            <a:fld id="{ED55D989-B6DD-4AF0-B7E3-84084690796F}" type="slidenum">
              <a:rPr lang="en-GB" smtClean="0"/>
              <a:t>11</a:t>
            </a:fld>
            <a:endParaRPr lang="en-GB"/>
          </a:p>
        </p:txBody>
      </p:sp>
    </p:spTree>
    <p:extLst>
      <p:ext uri="{BB962C8B-B14F-4D97-AF65-F5344CB8AC3E}">
        <p14:creationId xmlns:p14="http://schemas.microsoft.com/office/powerpoint/2010/main" val="1928114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Probably something we need to get familiar with. The fact an effect is statistically significant is not enough in itself!</a:t>
            </a:r>
          </a:p>
        </p:txBody>
      </p:sp>
      <p:sp>
        <p:nvSpPr>
          <p:cNvPr id="4" name="Slide Number Placeholder 3"/>
          <p:cNvSpPr>
            <a:spLocks noGrp="1"/>
          </p:cNvSpPr>
          <p:nvPr>
            <p:ph type="sldNum" sz="quarter" idx="5"/>
          </p:nvPr>
        </p:nvSpPr>
        <p:spPr/>
        <p:txBody>
          <a:bodyPr/>
          <a:lstStyle/>
          <a:p>
            <a:fld id="{ED55D989-B6DD-4AF0-B7E3-84084690796F}" type="slidenum">
              <a:rPr lang="en-GB" smtClean="0"/>
              <a:t>12</a:t>
            </a:fld>
            <a:endParaRPr lang="en-GB"/>
          </a:p>
        </p:txBody>
      </p:sp>
    </p:spTree>
    <p:extLst>
      <p:ext uri="{BB962C8B-B14F-4D97-AF65-F5344CB8AC3E}">
        <p14:creationId xmlns:p14="http://schemas.microsoft.com/office/powerpoint/2010/main" val="15023207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2.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8.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ubhead/image placeholder">
    <p:bg>
      <p:bgPr>
        <a:solidFill>
          <a:srgbClr val="FFFFFF"/>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355C0A1D-9B90-4253-9E4D-EE53F7377842}"/>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pic>
        <p:nvPicPr>
          <p:cNvPr id="6" name="Picture 5">
            <a:extLst>
              <a:ext uri="{FF2B5EF4-FFF2-40B4-BE49-F238E27FC236}">
                <a16:creationId xmlns:a16="http://schemas.microsoft.com/office/drawing/2014/main" id="{46ABBD71-1AA6-4A9E-A1DE-2927C1D5759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62124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break/subhead/no image">
    <p:bg>
      <p:bgPr>
        <a:solidFill>
          <a:srgbClr val="FFFFFF"/>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F2137DA-A667-4FE2-9D2D-32E0E0B651A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Tree>
    <p:extLst>
      <p:ext uri="{BB962C8B-B14F-4D97-AF65-F5344CB8AC3E}">
        <p14:creationId xmlns:p14="http://schemas.microsoft.com/office/powerpoint/2010/main" val="710538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image placeholder">
    <p:bg>
      <p:bgPr>
        <a:solidFill>
          <a:srgbClr val="FFFFFF"/>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C47107C-DEB1-48D3-8445-9B7BF7E69808}"/>
              </a:ext>
            </a:extLst>
          </p:cNvPr>
          <p:cNvSpPr>
            <a:spLocks noGrp="1"/>
          </p:cNvSpPr>
          <p:nvPr>
            <p:ph type="pic" sz="quarter" idx="13"/>
          </p:nvPr>
        </p:nvSpPr>
        <p:spPr>
          <a:xfrm>
            <a:off x="0" y="0"/>
            <a:ext cx="9144000" cy="5143500"/>
          </a:xfrm>
          <a:custGeom>
            <a:avLst/>
            <a:gdLst>
              <a:gd name="connsiteX0" fmla="*/ 801258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779084 h 5143500"/>
              <a:gd name="connsiteX5" fmla="*/ 801258 w 9144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143500">
                <a:moveTo>
                  <a:pt x="801258" y="0"/>
                </a:moveTo>
                <a:lnTo>
                  <a:pt x="9144000" y="0"/>
                </a:lnTo>
                <a:lnTo>
                  <a:pt x="9144000" y="5143500"/>
                </a:lnTo>
                <a:lnTo>
                  <a:pt x="0" y="5143500"/>
                </a:lnTo>
                <a:lnTo>
                  <a:pt x="0" y="779084"/>
                </a:lnTo>
                <a:lnTo>
                  <a:pt x="801258" y="779084"/>
                </a:lnTo>
                <a:close/>
              </a:path>
            </a:pathLst>
          </a:custGeom>
        </p:spPr>
        <p:txBody>
          <a:bodyPr wrap="square">
            <a:noAutofit/>
          </a:bodyPr>
          <a:lstStyle>
            <a:lvl1pPr marL="0" indent="0">
              <a:buFontTx/>
              <a:buNone/>
              <a:defRPr sz="20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behind text box to add</a:t>
            </a:r>
            <a:endParaRPr lang="en-US" dirty="0"/>
          </a:p>
          <a:p>
            <a:endParaRPr lang="en-GB" dirty="0"/>
          </a:p>
        </p:txBody>
      </p:sp>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pic>
        <p:nvPicPr>
          <p:cNvPr id="12" name="Picture 11">
            <a:extLst>
              <a:ext uri="{FF2B5EF4-FFF2-40B4-BE49-F238E27FC236}">
                <a16:creationId xmlns:a16="http://schemas.microsoft.com/office/drawing/2014/main" id="{B2CE650A-C828-4DB1-8D63-3628C1FB84C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8913107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Title (centred)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33B8871C-2F34-4D74-9253-6254E7432EF5}"/>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4266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4266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4266" y="0"/>
                </a:moveTo>
                <a:lnTo>
                  <a:pt x="4572000" y="0"/>
                </a:lnTo>
                <a:lnTo>
                  <a:pt x="4572000" y="5143500"/>
                </a:lnTo>
                <a:lnTo>
                  <a:pt x="0" y="5143500"/>
                </a:lnTo>
                <a:lnTo>
                  <a:pt x="0" y="779084"/>
                </a:lnTo>
                <a:lnTo>
                  <a:pt x="804266"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7" name="Title 3"/>
          <p:cNvSpPr>
            <a:spLocks noGrp="1"/>
          </p:cNvSpPr>
          <p:nvPr>
            <p:ph type="title" hasCustomPrompt="1"/>
          </p:nvPr>
        </p:nvSpPr>
        <p:spPr>
          <a:xfrm>
            <a:off x="801258" y="2390095"/>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12" name="Text Placeholder 6"/>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8" name="Text Placeholder 11"/>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9" name="Slide Number Placeholder 5">
            <a:extLst>
              <a:ext uri="{FF2B5EF4-FFF2-40B4-BE49-F238E27FC236}">
                <a16:creationId xmlns:a16="http://schemas.microsoft.com/office/drawing/2014/main" id="{FD5121BD-3184-7B4E-AF38-5D06A178DB61}"/>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E209F35E-D774-46C7-99C7-2A9C27EB1F6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442750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Title (top)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AE543399-62F6-46E4-9B66-E22AB3B7E257}"/>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D2251A7-71C7-418E-8902-6265DB653773}"/>
              </a:ext>
              <a:ext uri="{C183D7F6-B498-43B3-948B-1728B52AA6E4}">
                <adec:decorative xmlns:adec="http://schemas.microsoft.com/office/drawing/2017/decorative" val="0"/>
              </a:ext>
            </a:extLst>
          </p:cNvPr>
          <p:cNvSpPr>
            <a:spLocks noGrp="1"/>
          </p:cNvSpPr>
          <p:nvPr>
            <p:ph type="title" hasCustomPrompt="1"/>
          </p:nvPr>
        </p:nvSpPr>
        <p:spPr>
          <a:xfrm>
            <a:off x="801258" y="993091"/>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AFBFCF30-02D1-924A-9CEA-301EA59457D5}"/>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CC53ECB-251B-4142-8149-EC2D928DD96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908081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Title (bottom) text">
    <p:bg>
      <p:bgPr>
        <a:solidFill>
          <a:srgbClr val="FFFFFF"/>
        </a:solidFill>
        <a:effectLst/>
      </p:bgPr>
    </p:bg>
    <p:spTree>
      <p:nvGrpSpPr>
        <p:cNvPr id="1" name=""/>
        <p:cNvGrpSpPr/>
        <p:nvPr/>
      </p:nvGrpSpPr>
      <p:grpSpPr>
        <a:xfrm>
          <a:off x="0" y="0"/>
          <a:ext cx="0" cy="0"/>
          <a:chOff x="0" y="0"/>
          <a:chExt cx="0" cy="0"/>
        </a:xfrm>
      </p:grpSpPr>
      <p:sp>
        <p:nvSpPr>
          <p:cNvPr id="13" name="Picture Placeholder 12" descr="&quot;&quot;">
            <a:extLst>
              <a:ext uri="{FF2B5EF4-FFF2-40B4-BE49-F238E27FC236}">
                <a16:creationId xmlns:a16="http://schemas.microsoft.com/office/drawing/2014/main" id="{DADEA25C-E67C-462E-9899-B6F2DDA04990}"/>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2CCBCA1-D1D3-4221-BC66-BE67A08AAFA3}"/>
              </a:ext>
              <a:ext uri="{C183D7F6-B498-43B3-948B-1728B52AA6E4}">
                <adec:decorative xmlns:adec="http://schemas.microsoft.com/office/drawing/2017/decorative" val="0"/>
              </a:ext>
            </a:extLst>
          </p:cNvPr>
          <p:cNvSpPr>
            <a:spLocks noGrp="1"/>
          </p:cNvSpPr>
          <p:nvPr>
            <p:ph type="title" hasCustomPrompt="1"/>
          </p:nvPr>
        </p:nvSpPr>
        <p:spPr>
          <a:xfrm>
            <a:off x="801258" y="3964897"/>
            <a:ext cx="3986642" cy="710552"/>
          </a:xfrm>
          <a:prstGeom prst="rect">
            <a:avLst/>
          </a:prstGeom>
          <a:solidFill>
            <a:srgbClr val="FFFFFF"/>
          </a:solidFill>
        </p:spPr>
        <p:txBody>
          <a:bodyPr vert="horz" wrap="square" lIns="180000" tIns="108000" rIns="180000" bIns="108000" anchor="b">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1127B17B-3FD5-B64C-B165-99E09B79C499}"/>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133CED8-322A-430D-AC8D-1142361339C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6519637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Bullet list one column">
    <p:bg>
      <p:bgPr>
        <a:solidFill>
          <a:srgbClr val="FFFFF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7E91C0-3B07-4396-B613-6D988602E25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1">
            <a:extLst>
              <a:ext uri="{FF2B5EF4-FFF2-40B4-BE49-F238E27FC236}">
                <a16:creationId xmlns:a16="http://schemas.microsoft.com/office/drawing/2014/main" id="{30F291D7-D564-44DE-9E6A-2A1EE92F205B}"/>
              </a:ext>
            </a:extLst>
          </p:cNvPr>
          <p:cNvSpPr>
            <a:spLocks noGrp="1"/>
          </p:cNvSpPr>
          <p:nvPr>
            <p:ph type="title" hasCustomPrompt="1"/>
          </p:nvPr>
        </p:nvSpPr>
        <p:spPr>
          <a:xfrm>
            <a:off x="915318" y="93714"/>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11"/>
          <p:cNvSpPr>
            <a:spLocks noGrp="1"/>
          </p:cNvSpPr>
          <p:nvPr>
            <p:ph type="body" sz="quarter" idx="20" hasCustomPrompt="1"/>
          </p:nvPr>
        </p:nvSpPr>
        <p:spPr>
          <a:xfrm>
            <a:off x="402133" y="1177717"/>
            <a:ext cx="8304607" cy="3536851"/>
          </a:xfrm>
          <a:prstGeom prst="rect">
            <a:avLst/>
          </a:prstGeom>
        </p:spPr>
        <p:txBody>
          <a:bodyPr lIns="0">
            <a:noAutofit/>
          </a:bodyPr>
          <a:lstStyle>
            <a:lvl1pPr marL="198000" indent="-198000">
              <a:spcBef>
                <a:spcPts val="300"/>
              </a:spcBef>
              <a:spcAft>
                <a:spcPts val="300"/>
              </a:spcAft>
              <a:buFont typeface="Lucida Grande"/>
              <a:buChar char="-"/>
              <a:defRPr sz="1800" b="0" i="0" baseline="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First level</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9008E442-552C-ED40-8CDA-74FA4F65F66D}"/>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Tree>
    <p:extLst>
      <p:ext uri="{BB962C8B-B14F-4D97-AF65-F5344CB8AC3E}">
        <p14:creationId xmlns:p14="http://schemas.microsoft.com/office/powerpoint/2010/main" val="142672446"/>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list two columns">
    <p:bg>
      <p:bgPr>
        <a:solidFill>
          <a:srgbClr val="FFFFFF"/>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D4521FE-877C-4B9B-89E4-13BC1E3CF0D9}"/>
              </a:ext>
            </a:extLst>
          </p:cNvPr>
          <p:cNvSpPr>
            <a:spLocks noGrp="1"/>
          </p:cNvSpPr>
          <p:nvPr>
            <p:ph type="title" hasCustomPrompt="1"/>
          </p:nvPr>
        </p:nvSpPr>
        <p:spPr>
          <a:xfrm>
            <a:off x="925150" y="68532"/>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6">
            <a:extLst>
              <a:ext uri="{FF2B5EF4-FFF2-40B4-BE49-F238E27FC236}">
                <a16:creationId xmlns:a16="http://schemas.microsoft.com/office/drawing/2014/main" id="{E58ED2EA-F67E-4B1F-9D63-3FFB06273454}"/>
              </a:ext>
            </a:extLst>
          </p:cNvPr>
          <p:cNvSpPr>
            <a:spLocks noGrp="1"/>
          </p:cNvSpPr>
          <p:nvPr>
            <p:ph type="body" sz="quarter" idx="19" hasCustomPrompt="1"/>
          </p:nvPr>
        </p:nvSpPr>
        <p:spPr>
          <a:xfrm>
            <a:off x="399124" y="992829"/>
            <a:ext cx="8304607" cy="365113"/>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9" name="Text Placeholder 11"/>
          <p:cNvSpPr>
            <a:spLocks noGrp="1"/>
          </p:cNvSpPr>
          <p:nvPr>
            <p:ph type="body" sz="quarter" idx="20" hasCustomPrompt="1"/>
          </p:nvPr>
        </p:nvSpPr>
        <p:spPr>
          <a:xfrm>
            <a:off x="399125" y="1571687"/>
            <a:ext cx="8304607" cy="2985565"/>
          </a:xfrm>
          <a:prstGeom prst="rect">
            <a:avLst/>
          </a:prstGeom>
        </p:spPr>
        <p:txBody>
          <a:bodyPr lIns="0" numCol="2">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Bullet list two columns</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63F1E7E8-C77B-9449-9C41-C649D6B2CD8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B13D0CA1-B78D-4AD8-8182-CD4A1803128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32079041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blank">
    <p:bg>
      <p:bgPr>
        <a:solidFill>
          <a:srgbClr val="FFFFFF"/>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C66164C-A90A-40D9-8435-C929E57ABF70}"/>
              </a:ext>
            </a:extLst>
          </p:cNvPr>
          <p:cNvSpPr>
            <a:spLocks noGrp="1"/>
          </p:cNvSpPr>
          <p:nvPr>
            <p:ph type="title" hasCustomPrompt="1"/>
          </p:nvPr>
        </p:nvSpPr>
        <p:spPr>
          <a:xfrm>
            <a:off x="974312" y="102393"/>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5" name="Slide Number Placeholder 5">
            <a:extLst>
              <a:ext uri="{FF2B5EF4-FFF2-40B4-BE49-F238E27FC236}">
                <a16:creationId xmlns:a16="http://schemas.microsoft.com/office/drawing/2014/main" id="{E2605B3C-76AB-7C44-89B6-69DB9CE354B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6" name="Picture 5">
            <a:extLst>
              <a:ext uri="{FF2B5EF4-FFF2-40B4-BE49-F238E27FC236}">
                <a16:creationId xmlns:a16="http://schemas.microsoft.com/office/drawing/2014/main" id="{B317076C-2E88-41F8-936B-DF0A021F74D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000833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closing slide with placeholder background">
    <p:bg>
      <p:bgPr>
        <a:solidFill>
          <a:srgbClr val="FFFFFF"/>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977D53A-3456-4280-9F71-D5CC0DB0D01A}"/>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6" name="Title 3">
            <a:extLst>
              <a:ext uri="{FF2B5EF4-FFF2-40B4-BE49-F238E27FC236}">
                <a16:creationId xmlns:a16="http://schemas.microsoft.com/office/drawing/2014/main" id="{3B5CD3C0-F3AA-428D-8F79-08BFF96E66A1}"/>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7" name="Text Placeholder 6">
            <a:extLst>
              <a:ext uri="{FF2B5EF4-FFF2-40B4-BE49-F238E27FC236}">
                <a16:creationId xmlns:a16="http://schemas.microsoft.com/office/drawing/2014/main" id="{C845C1B1-F188-4A38-8465-8AF27134EB7E}"/>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9EDAB4FF-E82C-49BA-8A81-6EC484C5EFD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0" name="Picture 9">
            <a:extLst>
              <a:ext uri="{FF2B5EF4-FFF2-40B4-BE49-F238E27FC236}">
                <a16:creationId xmlns:a16="http://schemas.microsoft.com/office/drawing/2014/main" id="{7A35B4F4-BA88-4F7D-8512-7CCDEC16D78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11401501"/>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hank you/closing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59CDBFC0-1D04-4C79-A677-9BE0B2646B0B}"/>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C6DEC6DB-43AB-44CD-B1E7-378FE57AC68B}"/>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29974072"/>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A4279A92-0AD8-4A27-91FA-116263BC262F}"/>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39E751B9-BF2F-4C59-BE0D-3D4A4DC6D67D}"/>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41637399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11">
            <a:extLst>
              <a:ext uri="{FF2B5EF4-FFF2-40B4-BE49-F238E27FC236}">
                <a16:creationId xmlns:a16="http://schemas.microsoft.com/office/drawing/2014/main" id="{2A6F2F41-8C96-CCA1-F877-B4D6D35B9A9F}"/>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12">
            <a:extLst>
              <a:ext uri="{FF2B5EF4-FFF2-40B4-BE49-F238E27FC236}">
                <a16:creationId xmlns:a16="http://schemas.microsoft.com/office/drawing/2014/main" id="{E06177CA-2979-69A4-C93C-09D36EAD4F18}"/>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13">
            <a:extLst>
              <a:ext uri="{FF2B5EF4-FFF2-40B4-BE49-F238E27FC236}">
                <a16:creationId xmlns:a16="http://schemas.microsoft.com/office/drawing/2014/main" id="{8CAF18C5-56C3-AD9A-7A4D-2E88EEED5E2D}"/>
              </a:ext>
            </a:extLst>
          </p:cNvPr>
          <p:cNvSpPr>
            <a:spLocks noGrp="1" noChangeArrowheads="1"/>
          </p:cNvSpPr>
          <p:nvPr>
            <p:ph type="sldNum" sz="quarter" idx="12"/>
          </p:nvPr>
        </p:nvSpPr>
        <p:spPr>
          <a:ln/>
        </p:spPr>
        <p:txBody>
          <a:bodyPr/>
          <a:lstStyle>
            <a:lvl1pPr>
              <a:defRPr/>
            </a:lvl1pPr>
          </a:lstStyle>
          <a:p>
            <a:pPr>
              <a:defRPr/>
            </a:pPr>
            <a:fld id="{5AF16EB5-DDE9-4846-BA17-685EBFE45457}" type="slidenum">
              <a:rPr lang="en-US" altLang="en-US"/>
              <a:pPr>
                <a:defRPr/>
              </a:pPr>
              <a:t>‹#›</a:t>
            </a:fld>
            <a:endParaRPr lang="en-US" altLang="en-US"/>
          </a:p>
        </p:txBody>
      </p:sp>
    </p:spTree>
    <p:extLst>
      <p:ext uri="{BB962C8B-B14F-4D97-AF65-F5344CB8AC3E}">
        <p14:creationId xmlns:p14="http://schemas.microsoft.com/office/powerpoint/2010/main" val="23537026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1_Title Slide">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08892" y="4781759"/>
            <a:ext cx="1747292" cy="261347"/>
          </a:xfrm>
        </p:spPr>
        <p:txBody>
          <a:bodyPr/>
          <a:lstStyle>
            <a:lvl1pPr>
              <a:defRPr baseline="0">
                <a:solidFill>
                  <a:schemeClr val="accent1">
                    <a:lumMod val="50000"/>
                  </a:schemeClr>
                </a:solidFill>
              </a:defRPr>
            </a:lvl1pPr>
          </a:lstStyle>
          <a:p>
            <a:fld id="{C6656D20-214D-4C23-B3F9-9C9C12DF4887}" type="datetimeFigureOut">
              <a:rPr lang="en-GB" smtClean="0"/>
              <a:pPr/>
              <a:t>12/05/2025</a:t>
            </a:fld>
            <a:endParaRPr lang="en-GB"/>
          </a:p>
        </p:txBody>
      </p:sp>
      <p:sp>
        <p:nvSpPr>
          <p:cNvPr id="5" name="Footer Placeholder 4"/>
          <p:cNvSpPr>
            <a:spLocks noGrp="1"/>
          </p:cNvSpPr>
          <p:nvPr>
            <p:ph type="ftr" sz="quarter" idx="11"/>
          </p:nvPr>
        </p:nvSpPr>
        <p:spPr>
          <a:xfrm>
            <a:off x="3135249" y="4781759"/>
            <a:ext cx="3086100" cy="259347"/>
          </a:xfrm>
        </p:spPr>
        <p:txBody>
          <a:bodyPr/>
          <a:lstStyle>
            <a:lvl1pPr>
              <a:defRPr baseline="0">
                <a:solidFill>
                  <a:schemeClr val="accent1">
                    <a:lumMod val="50000"/>
                  </a:schemeClr>
                </a:solidFill>
              </a:defRPr>
            </a:lvl1pPr>
          </a:lstStyle>
          <a:p>
            <a:endParaRPr lang="en-GB"/>
          </a:p>
        </p:txBody>
      </p:sp>
      <p:sp>
        <p:nvSpPr>
          <p:cNvPr id="6" name="Slide Number Placeholder 5"/>
          <p:cNvSpPr>
            <a:spLocks noGrp="1"/>
          </p:cNvSpPr>
          <p:nvPr>
            <p:ph type="sldNum" sz="quarter" idx="12"/>
          </p:nvPr>
        </p:nvSpPr>
        <p:spPr>
          <a:xfrm>
            <a:off x="6800414" y="4781759"/>
            <a:ext cx="1747292" cy="259347"/>
          </a:xfrm>
        </p:spPr>
        <p:txBody>
          <a:bodyPr/>
          <a:lstStyle>
            <a:lvl1pPr>
              <a:defRPr baseline="0">
                <a:solidFill>
                  <a:schemeClr val="accent1">
                    <a:lumMod val="50000"/>
                  </a:schemeClr>
                </a:solidFill>
              </a:defRPr>
            </a:lvl1pPr>
          </a:lstStyle>
          <a:p>
            <a:fld id="{B242EEE7-EC1A-443D-9460-50C62F0D8DD5}" type="slidenum">
              <a:rPr lang="en-GB" smtClean="0"/>
              <a:pPr/>
              <a:t>‹#›</a:t>
            </a:fld>
            <a:endParaRPr lang="en-GB"/>
          </a:p>
        </p:txBody>
      </p:sp>
      <p:sp>
        <p:nvSpPr>
          <p:cNvPr id="13" name="Rectangle 12"/>
          <p:cNvSpPr/>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left edge border"/>
          <p:cNvSpPr/>
          <p:nvPr/>
        </p:nvSpPr>
        <p:spPr>
          <a:xfrm>
            <a:off x="0" y="0"/>
            <a:ext cx="212598"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itle 1"/>
          <p:cNvSpPr>
            <a:spLocks noGrp="1"/>
          </p:cNvSpPr>
          <p:nvPr>
            <p:ph type="title"/>
          </p:nvPr>
        </p:nvSpPr>
        <p:spPr>
          <a:xfrm>
            <a:off x="938758" y="286789"/>
            <a:ext cx="7633742" cy="610775"/>
          </a:xfrm>
        </p:spPr>
        <p:txBody>
          <a:bodyPr>
            <a:normAutofit/>
          </a:bodyPr>
          <a:lstStyle>
            <a:lvl1pPr>
              <a:defRPr sz="2700"/>
            </a:lvl1pPr>
          </a:lstStyle>
          <a:p>
            <a:r>
              <a:rPr lang="en-US" dirty="0"/>
              <a:t>Click to edit Master title style</a:t>
            </a:r>
          </a:p>
        </p:txBody>
      </p:sp>
      <p:sp>
        <p:nvSpPr>
          <p:cNvPr id="14" name="Content Placeholder 2"/>
          <p:cNvSpPr>
            <a:spLocks noGrp="1"/>
          </p:cNvSpPr>
          <p:nvPr>
            <p:ph idx="1"/>
          </p:nvPr>
        </p:nvSpPr>
        <p:spPr>
          <a:xfrm>
            <a:off x="938758" y="1113588"/>
            <a:ext cx="7633742" cy="3296107"/>
          </a:xfrm>
        </p:spPr>
        <p:txBody>
          <a:bodyPr/>
          <a:lstStyle>
            <a:lvl1pPr>
              <a:spcAft>
                <a:spcPts val="450"/>
              </a:spcAft>
              <a:defRPr sz="2400">
                <a:solidFill>
                  <a:schemeClr val="tx1"/>
                </a:solidFill>
              </a:defRPr>
            </a:lvl1pPr>
            <a:lvl2pPr>
              <a:spcAft>
                <a:spcPts val="450"/>
              </a:spcAft>
              <a:defRPr sz="2100">
                <a:solidFill>
                  <a:schemeClr val="tx1"/>
                </a:solidFill>
              </a:defRPr>
            </a:lvl2pPr>
            <a:lvl3pPr>
              <a:spcAft>
                <a:spcPts val="450"/>
              </a:spcAft>
              <a:defRPr>
                <a:solidFill>
                  <a:schemeClr val="tx1"/>
                </a:solidFill>
              </a:defRPr>
            </a:lvl3pPr>
            <a:lvl4pPr>
              <a:spcAft>
                <a:spcPts val="450"/>
              </a:spcAft>
              <a:defRPr>
                <a:solidFill>
                  <a:schemeClr val="tx1"/>
                </a:solidFill>
              </a:defRPr>
            </a:lvl4pPr>
            <a:lvl5pPr>
              <a:spcAft>
                <a:spcPts val="450"/>
              </a:spcAft>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Rectangle 14" title="right edge border"/>
          <p:cNvSpPr/>
          <p:nvPr userDrawn="1"/>
        </p:nvSpPr>
        <p:spPr>
          <a:xfrm>
            <a:off x="8931402" y="0"/>
            <a:ext cx="212598"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54269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D35821F2-1B4F-4FAF-9BF1-432322A2EF69}"/>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2" name="Picture 11">
            <a:extLst>
              <a:ext uri="{FF2B5EF4-FFF2-40B4-BE49-F238E27FC236}">
                <a16:creationId xmlns:a16="http://schemas.microsoft.com/office/drawing/2014/main" id="{638F9A5F-1E68-42A9-8CA2-44FB86C1F5E5}"/>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672733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D4C723-9D0C-4B90-B5FA-A220EE916BE2}"/>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7E9C0411-CD68-42A1-B5C8-5B68412AB25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14516048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35249CD2-CAC2-4FF9-91D3-7F12C93014B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805060D9-5CEE-46FF-AB6E-6511E2EA11D9}"/>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922090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0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070CC79F-9B0A-4472-B829-F5C210F5281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A8FAC28E-4BD3-417D-BE8C-90503C920280}"/>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3932611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9FAF1867-A862-4EA0-88E6-1A6C4996018E}"/>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DFD8E651-72ED-4A27-9038-3B13D082611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588363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subhead/image fixe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64D7420E-92AB-44B1-8969-40F702651FF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B9959159-F5D4-4AFF-BFC7-38396712D3F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208967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break/image fixe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686050" y="1908697"/>
            <a:ext cx="3771900" cy="1326105"/>
          </a:xfrm>
          <a:prstGeom prst="rect">
            <a:avLst/>
          </a:prstGeom>
          <a:solidFill>
            <a:srgbClr val="FFFFFF"/>
          </a:solidFill>
        </p:spPr>
        <p:txBody>
          <a:bodyPr vert="horz" lIns="180000" tIns="108000" rIns="180000" bIns="108000">
            <a:spAutoFit/>
          </a:bodyPr>
          <a:lstStyle>
            <a:lvl1pPr algn="l">
              <a:defRPr sz="3600" b="1" baseline="0">
                <a:solidFill>
                  <a:schemeClr val="accent1"/>
                </a:solidFill>
              </a:defRPr>
            </a:lvl1pPr>
          </a:lstStyle>
          <a:p>
            <a:r>
              <a:rPr lang="en-GB" dirty="0"/>
              <a:t>Click to add section title</a:t>
            </a:r>
            <a:endParaRPr lang="en-US" dirty="0"/>
          </a:p>
        </p:txBody>
      </p:sp>
      <p:pic>
        <p:nvPicPr>
          <p:cNvPr id="6" name="Picture 5">
            <a:extLst>
              <a:ext uri="{FF2B5EF4-FFF2-40B4-BE49-F238E27FC236}">
                <a16:creationId xmlns:a16="http://schemas.microsoft.com/office/drawing/2014/main" id="{7DECB111-35E7-49A5-AD2A-AB8A06532BA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787973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9219760A-70CA-F344-B257-539E482A9494}"/>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
        <p:nvSpPr>
          <p:cNvPr id="2" name="Title Placeholder 1">
            <a:extLst>
              <a:ext uri="{FF2B5EF4-FFF2-40B4-BE49-F238E27FC236}">
                <a16:creationId xmlns:a16="http://schemas.microsoft.com/office/drawing/2014/main" id="{742D77EE-14A6-FA25-646F-8C7DB865294E}"/>
              </a:ext>
            </a:extLst>
          </p:cNvPr>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GB"/>
              <a:t>Click to edit Master title style</a:t>
            </a:r>
          </a:p>
        </p:txBody>
      </p:sp>
      <p:sp>
        <p:nvSpPr>
          <p:cNvPr id="4" name="Date Placeholder 3">
            <a:extLst>
              <a:ext uri="{FF2B5EF4-FFF2-40B4-BE49-F238E27FC236}">
                <a16:creationId xmlns:a16="http://schemas.microsoft.com/office/drawing/2014/main" id="{27C66ED9-18D1-E721-4247-16835E48B289}"/>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82000"/>
                  </a:schemeClr>
                </a:solidFill>
              </a:defRPr>
            </a:lvl1pPr>
          </a:lstStyle>
          <a:p>
            <a:fld id="{7081452A-4256-4FA1-B398-7FD019E580EC}" type="datetimeFigureOut">
              <a:rPr lang="en-GB" smtClean="0"/>
              <a:t>12/05/2025</a:t>
            </a:fld>
            <a:endParaRPr lang="en-GB"/>
          </a:p>
        </p:txBody>
      </p:sp>
      <p:sp>
        <p:nvSpPr>
          <p:cNvPr id="5" name="Footer Placeholder 4">
            <a:extLst>
              <a:ext uri="{FF2B5EF4-FFF2-40B4-BE49-F238E27FC236}">
                <a16:creationId xmlns:a16="http://schemas.microsoft.com/office/drawing/2014/main" id="{0B8C1EB1-39CE-1D1C-07B8-C3FD2362C317}"/>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Tree>
    <p:extLst>
      <p:ext uri="{BB962C8B-B14F-4D97-AF65-F5344CB8AC3E}">
        <p14:creationId xmlns:p14="http://schemas.microsoft.com/office/powerpoint/2010/main" val="1929856652"/>
      </p:ext>
    </p:extLst>
  </p:cSld>
  <p:clrMap bg1="lt1" tx1="dk1" bg2="lt2" tx2="dk2" accent1="accent1" accent2="accent2" accent3="accent3" accent4="accent4" accent5="accent5" accent6="accent6" hlink="hlink" folHlink="folHlink"/>
  <p:sldLayoutIdLst>
    <p:sldLayoutId id="2147483711" r:id="rId1"/>
    <p:sldLayoutId id="2147483663" r:id="rId2"/>
    <p:sldLayoutId id="2147483714" r:id="rId3"/>
    <p:sldLayoutId id="2147483716" r:id="rId4"/>
    <p:sldLayoutId id="2147483717" r:id="rId5"/>
    <p:sldLayoutId id="2147483718" r:id="rId6"/>
    <p:sldLayoutId id="2147483719" r:id="rId7"/>
    <p:sldLayoutId id="2147483720" r:id="rId8"/>
    <p:sldLayoutId id="2147483706" r:id="rId9"/>
    <p:sldLayoutId id="2147483715" r:id="rId10"/>
    <p:sldLayoutId id="2147483723" r:id="rId11"/>
    <p:sldLayoutId id="2147483661" r:id="rId12"/>
    <p:sldLayoutId id="2147483672" r:id="rId13"/>
    <p:sldLayoutId id="2147483673" r:id="rId14"/>
    <p:sldLayoutId id="2147483700" r:id="rId15"/>
    <p:sldLayoutId id="2147483660" r:id="rId16"/>
    <p:sldLayoutId id="2147483677" r:id="rId17"/>
    <p:sldLayoutId id="2147483724" r:id="rId18"/>
    <p:sldLayoutId id="2147483725" r:id="rId19"/>
    <p:sldLayoutId id="2147483727" r:id="rId20"/>
    <p:sldLayoutId id="2147483728" r:id="rId21"/>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eorgi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eorgi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eorgi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Georgi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Georgi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hyperlink" Target="https://online.ucpress.edu/collabra/article/8/1/33267/120491/Sample-Size-Justification" TargetMode="External"/><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matthewbjane.quarto.pub/" TargetMode="Externa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5.xml"/><Relationship Id="rId1" Type="http://schemas.openxmlformats.org/officeDocument/2006/relationships/video" Target="https://www.youtube.com/embed/ez4DgdurRPg?feature=oembed" TargetMode="External"/><Relationship Id="rId4" Type="http://schemas.openxmlformats.org/officeDocument/2006/relationships/image" Target="../media/image14.jpeg"/></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6B86D76A-74E3-52D2-3EB8-5D568616D8FC}"/>
              </a:ext>
            </a:extLst>
          </p:cNvPr>
          <p:cNvSpPr>
            <a:spLocks noGrp="1"/>
          </p:cNvSpPr>
          <p:nvPr>
            <p:ph type="title"/>
          </p:nvPr>
        </p:nvSpPr>
        <p:spPr>
          <a:xfrm>
            <a:off x="614172" y="2022752"/>
            <a:ext cx="7679338" cy="1326105"/>
          </a:xfrm>
        </p:spPr>
        <p:txBody>
          <a:bodyPr/>
          <a:lstStyle/>
          <a:p>
            <a:r>
              <a:rPr lang="en-US" dirty="0"/>
              <a:t>Day 2: Understanding challenges to reproducibility</a:t>
            </a:r>
          </a:p>
        </p:txBody>
      </p:sp>
      <p:sp>
        <p:nvSpPr>
          <p:cNvPr id="13" name="Text Placeholder 2">
            <a:extLst>
              <a:ext uri="{FF2B5EF4-FFF2-40B4-BE49-F238E27FC236}">
                <a16:creationId xmlns:a16="http://schemas.microsoft.com/office/drawing/2014/main" id="{B636EBB7-FBE3-379E-D44B-0FDE7258181A}"/>
              </a:ext>
            </a:extLst>
          </p:cNvPr>
          <p:cNvSpPr>
            <a:spLocks noGrp="1"/>
          </p:cNvSpPr>
          <p:nvPr>
            <p:ph type="body" sz="quarter" idx="12"/>
          </p:nvPr>
        </p:nvSpPr>
        <p:spPr>
          <a:xfrm>
            <a:off x="614171" y="3544529"/>
            <a:ext cx="4749325" cy="1161316"/>
          </a:xfrm>
        </p:spPr>
        <p:txBody>
          <a:bodyPr/>
          <a:lstStyle/>
          <a:p>
            <a:r>
              <a:rPr lang="en-US" dirty="0"/>
              <a:t>David Souto</a:t>
            </a:r>
          </a:p>
          <a:p>
            <a:r>
              <a:rPr lang="en-US" dirty="0"/>
              <a:t>School of Psychology and Vision Sciences</a:t>
            </a:r>
          </a:p>
        </p:txBody>
      </p:sp>
    </p:spTree>
    <p:extLst>
      <p:ext uri="{BB962C8B-B14F-4D97-AF65-F5344CB8AC3E}">
        <p14:creationId xmlns:p14="http://schemas.microsoft.com/office/powerpoint/2010/main" val="27029883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Problem with low power</a:t>
            </a:r>
          </a:p>
        </p:txBody>
      </p:sp>
      <p:sp>
        <p:nvSpPr>
          <p:cNvPr id="3" name="Content Placeholder 2"/>
          <p:cNvSpPr>
            <a:spLocks noGrp="1"/>
          </p:cNvSpPr>
          <p:nvPr>
            <p:ph type="body" sz="quarter" idx="20"/>
          </p:nvPr>
        </p:nvSpPr>
        <p:spPr>
          <a:xfrm>
            <a:off x="402133" y="1177717"/>
            <a:ext cx="7355027" cy="3536851"/>
          </a:xfrm>
        </p:spPr>
        <p:txBody>
          <a:bodyPr>
            <a:normAutofit fontScale="32500" lnSpcReduction="20000"/>
          </a:bodyPr>
          <a:lstStyle/>
          <a:p>
            <a:pPr marL="0" indent="0">
              <a:spcBef>
                <a:spcPct val="0"/>
              </a:spcBef>
              <a:buNone/>
            </a:pPr>
            <a:r>
              <a:rPr lang="en-GB" sz="7200" dirty="0">
                <a:ea typeface="+mj-ea"/>
                <a:cs typeface="+mj-cs"/>
              </a:rPr>
              <a:t>Low probability of finding effect that exists, by definition.</a:t>
            </a:r>
          </a:p>
          <a:p>
            <a:pPr>
              <a:spcBef>
                <a:spcPct val="0"/>
              </a:spcBef>
            </a:pPr>
            <a:endParaRPr lang="en-GB" sz="7200" dirty="0">
              <a:ea typeface="+mj-ea"/>
              <a:cs typeface="+mj-cs"/>
            </a:endParaRPr>
          </a:p>
          <a:p>
            <a:pPr marL="0" indent="0">
              <a:spcBef>
                <a:spcPct val="0"/>
              </a:spcBef>
              <a:buNone/>
            </a:pPr>
            <a:r>
              <a:rPr lang="en-GB" sz="7200" dirty="0">
                <a:ea typeface="+mj-ea"/>
                <a:cs typeface="+mj-cs"/>
              </a:rPr>
              <a:t>Detected effects (p&lt;.05), tend to have (at times “hugely”) inflated effect sizes.</a:t>
            </a:r>
          </a:p>
          <a:p>
            <a:pPr marL="0" indent="0">
              <a:spcBef>
                <a:spcPct val="0"/>
              </a:spcBef>
              <a:buNone/>
            </a:pPr>
            <a:endParaRPr lang="en-GB" sz="7200" dirty="0">
              <a:ea typeface="+mj-ea"/>
              <a:cs typeface="+mj-cs"/>
            </a:endParaRPr>
          </a:p>
          <a:p>
            <a:pPr marL="0" indent="0">
              <a:spcBef>
                <a:spcPct val="0"/>
              </a:spcBef>
              <a:buNone/>
            </a:pPr>
            <a:r>
              <a:rPr lang="en-GB" sz="7200" dirty="0">
                <a:ea typeface="+mj-ea"/>
                <a:cs typeface="+mj-cs"/>
              </a:rPr>
              <a:t>Low power and generalizability (post-study probability the reported finding is true, PPV): as power decreases, the probability that a statistically significant result represents a true effect decreases.</a:t>
            </a:r>
          </a:p>
        </p:txBody>
      </p:sp>
      <p:pic>
        <p:nvPicPr>
          <p:cNvPr id="11268" name="Picture 4" descr="Image with no description">
            <a:extLst>
              <a:ext uri="{FF2B5EF4-FFF2-40B4-BE49-F238E27FC236}">
                <a16:creationId xmlns:a16="http://schemas.microsoft.com/office/drawing/2014/main" id="{AEA00F20-88D7-FE7E-9CCC-D705181BC0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58628" y="1383983"/>
            <a:ext cx="4695825" cy="2924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0051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2117A3C-4572-0A9E-0057-69E3A79443D5}"/>
              </a:ext>
            </a:extLst>
          </p:cNvPr>
          <p:cNvSpPr txBox="1"/>
          <p:nvPr/>
        </p:nvSpPr>
        <p:spPr>
          <a:xfrm>
            <a:off x="4366741" y="3626833"/>
            <a:ext cx="4274580" cy="830997"/>
          </a:xfrm>
          <a:prstGeom prst="rect">
            <a:avLst/>
          </a:prstGeom>
          <a:solidFill>
            <a:schemeClr val="bg1"/>
          </a:solidFill>
        </p:spPr>
        <p:txBody>
          <a:bodyPr wrap="square">
            <a:spAutoFit/>
          </a:bodyPr>
          <a:lstStyle/>
          <a:p>
            <a:r>
              <a:rPr lang="en-GB" sz="1200" dirty="0">
                <a:solidFill>
                  <a:schemeClr val="accent1"/>
                </a:solidFill>
                <a:hlinkClick r:id="rId3"/>
              </a:rPr>
              <a:t>https://online.ucpress.edu/collabra/article/8/1/33267/120491/Sample-Size-Justification</a:t>
            </a:r>
            <a:endParaRPr lang="en-GB" sz="1200" dirty="0">
              <a:solidFill>
                <a:schemeClr val="accent1"/>
              </a:solidFill>
            </a:endParaRPr>
          </a:p>
          <a:p>
            <a:endParaRPr lang="en-GB" sz="1200" dirty="0">
              <a:solidFill>
                <a:schemeClr val="accent1"/>
              </a:solidFill>
            </a:endParaRPr>
          </a:p>
          <a:p>
            <a:r>
              <a:rPr lang="en-GB" sz="1200" dirty="0">
                <a:solidFill>
                  <a:schemeClr val="accent1"/>
                </a:solidFill>
              </a:rPr>
              <a:t>Including R examples</a:t>
            </a:r>
          </a:p>
        </p:txBody>
      </p:sp>
      <p:sp>
        <p:nvSpPr>
          <p:cNvPr id="2" name="Title 1"/>
          <p:cNvSpPr>
            <a:spLocks noGrp="1"/>
          </p:cNvSpPr>
          <p:nvPr>
            <p:ph type="title"/>
          </p:nvPr>
        </p:nvSpPr>
        <p:spPr/>
        <p:txBody>
          <a:bodyPr>
            <a:normAutofit/>
          </a:bodyPr>
          <a:lstStyle/>
          <a:p>
            <a:r>
              <a:rPr lang="en-GB" dirty="0"/>
              <a:t>How do we justify our samples?</a:t>
            </a:r>
          </a:p>
        </p:txBody>
      </p:sp>
      <p:pic>
        <p:nvPicPr>
          <p:cNvPr id="4" name="Picture 3"/>
          <p:cNvPicPr>
            <a:picLocks noChangeAspect="1"/>
          </p:cNvPicPr>
          <p:nvPr/>
        </p:nvPicPr>
        <p:blipFill>
          <a:blip r:embed="rId4"/>
          <a:stretch>
            <a:fillRect/>
          </a:stretch>
        </p:blipFill>
        <p:spPr>
          <a:xfrm>
            <a:off x="4572000" y="1553043"/>
            <a:ext cx="3855158" cy="178667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7" name="Rectangle 1">
            <a:extLst>
              <a:ext uri="{FF2B5EF4-FFF2-40B4-BE49-F238E27FC236}">
                <a16:creationId xmlns:a16="http://schemas.microsoft.com/office/drawing/2014/main" id="{56D3F781-7545-CDA8-8219-AC03D1A0486D}"/>
              </a:ext>
            </a:extLst>
          </p:cNvPr>
          <p:cNvSpPr>
            <a:spLocks noChangeArrowheads="1"/>
          </p:cNvSpPr>
          <p:nvPr/>
        </p:nvSpPr>
        <p:spPr bwMode="auto">
          <a:xfrm>
            <a:off x="259642" y="1130208"/>
            <a:ext cx="4523482" cy="18466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200" b="1" dirty="0">
                <a:solidFill>
                  <a:schemeClr val="bg2">
                    <a:lumMod val="10000"/>
                  </a:schemeClr>
                </a:solidFill>
                <a:latin typeface="Arial "/>
                <a:ea typeface="+mj-ea"/>
                <a:cs typeface="+mj-cs"/>
              </a:rPr>
              <a:t>Possible</a:t>
            </a:r>
            <a:r>
              <a:rPr kumimoji="0" lang="en-US" altLang="en-US" sz="1200" b="1" i="0" u="none" strike="noStrike" cap="none" normalizeH="0" baseline="0" dirty="0">
                <a:ln>
                  <a:noFill/>
                </a:ln>
                <a:solidFill>
                  <a:schemeClr val="bg2">
                    <a:lumMod val="10000"/>
                  </a:schemeClr>
                </a:solidFill>
                <a:effectLst/>
                <a:latin typeface="Arial "/>
              </a:rPr>
              <a:t> </a:t>
            </a:r>
            <a:r>
              <a:rPr lang="en-US" altLang="en-US" sz="1200" b="1" dirty="0">
                <a:solidFill>
                  <a:schemeClr val="bg2">
                    <a:lumMod val="10000"/>
                  </a:schemeClr>
                </a:solidFill>
                <a:latin typeface="Arial "/>
                <a:ea typeface="+mj-ea"/>
                <a:cs typeface="+mj-cs"/>
              </a:rPr>
              <a:t>justifications</a:t>
            </a:r>
            <a:r>
              <a:rPr kumimoji="0" lang="en-US" altLang="en-US" sz="1200" b="1" i="0" u="none" strike="noStrike" cap="none" normalizeH="0" baseline="0" dirty="0">
                <a:ln>
                  <a:noFill/>
                </a:ln>
                <a:solidFill>
                  <a:schemeClr val="bg2">
                    <a:lumMod val="10000"/>
                  </a:schemeClr>
                </a:solidFill>
                <a:effectLst/>
                <a:latin typeface="Arial "/>
              </a:rPr>
              <a:t> (Table 1 of “Sample</a:t>
            </a:r>
            <a:r>
              <a:rPr kumimoji="0" lang="en-US" altLang="en-US" sz="1200" b="1" i="0" u="none" strike="noStrike" cap="none" normalizeH="0" dirty="0">
                <a:ln>
                  <a:noFill/>
                </a:ln>
                <a:solidFill>
                  <a:schemeClr val="bg2">
                    <a:lumMod val="10000"/>
                  </a:schemeClr>
                </a:solidFill>
                <a:effectLst/>
                <a:latin typeface="Arial "/>
              </a:rPr>
              <a:t> Size Justification”</a:t>
            </a:r>
            <a:r>
              <a:rPr kumimoji="0" lang="en-US" altLang="en-US" sz="1200" b="1" i="0" u="none" strike="noStrike" cap="none" normalizeH="0" baseline="0" dirty="0">
                <a:ln>
                  <a:noFill/>
                </a:ln>
                <a:solidFill>
                  <a:schemeClr val="bg2">
                    <a:lumMod val="10000"/>
                  </a:schemeClr>
                </a:solidFill>
                <a:effectLst/>
                <a:latin typeface="Arial "/>
              </a:rPr>
              <a:t>)</a:t>
            </a:r>
          </a:p>
        </p:txBody>
      </p:sp>
      <p:sp>
        <p:nvSpPr>
          <p:cNvPr id="13" name="TextBox 12">
            <a:extLst>
              <a:ext uri="{FF2B5EF4-FFF2-40B4-BE49-F238E27FC236}">
                <a16:creationId xmlns:a16="http://schemas.microsoft.com/office/drawing/2014/main" id="{D222BE45-FE46-E066-FC09-8F8D5C95741A}"/>
              </a:ext>
            </a:extLst>
          </p:cNvPr>
          <p:cNvSpPr txBox="1"/>
          <p:nvPr/>
        </p:nvSpPr>
        <p:spPr>
          <a:xfrm>
            <a:off x="3863581" y="4551848"/>
            <a:ext cx="4777740" cy="230832"/>
          </a:xfrm>
          <a:prstGeom prst="rect">
            <a:avLst/>
          </a:prstGeom>
          <a:solidFill>
            <a:schemeClr val="bg1"/>
          </a:solidFill>
        </p:spPr>
        <p:txBody>
          <a:bodyPr wrap="square">
            <a:spAutoFit/>
          </a:bodyPr>
          <a:lstStyle/>
          <a:p>
            <a:pPr algn="l">
              <a:buNone/>
            </a:pPr>
            <a:endParaRPr lang="en-GB" sz="900" b="0" i="0" dirty="0">
              <a:solidFill>
                <a:schemeClr val="accent1"/>
              </a:solidFill>
              <a:effectLst/>
              <a:latin typeface="BlinkMacSystemFont"/>
            </a:endParaRPr>
          </a:p>
        </p:txBody>
      </p:sp>
      <p:sp>
        <p:nvSpPr>
          <p:cNvPr id="14" name="Rectangle 3">
            <a:extLst>
              <a:ext uri="{FF2B5EF4-FFF2-40B4-BE49-F238E27FC236}">
                <a16:creationId xmlns:a16="http://schemas.microsoft.com/office/drawing/2014/main" id="{48D7EFCB-222D-203E-3904-3E6980ECBD2C}"/>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Roboto Mono Web"/>
              </a:rPr>
              <a:t>Das S, Mitra K, Mandal M. Sample size calculation: Basic principles. Indian J Anaesth. 2016 Sep;60(9):652-656. doi: 10.4103/0019-5049.190621. PMID: 27729692; PMCID: PMC5037946.</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15" name="Table 14">
            <a:extLst>
              <a:ext uri="{FF2B5EF4-FFF2-40B4-BE49-F238E27FC236}">
                <a16:creationId xmlns:a16="http://schemas.microsoft.com/office/drawing/2014/main" id="{83B8AAA4-BCAC-2D42-2DBD-5328BB5CBE0A}"/>
              </a:ext>
            </a:extLst>
          </p:cNvPr>
          <p:cNvGraphicFramePr>
            <a:graphicFrameLocks noGrp="1"/>
          </p:cNvGraphicFramePr>
          <p:nvPr>
            <p:extLst>
              <p:ext uri="{D42A27DB-BD31-4B8C-83A1-F6EECF244321}">
                <p14:modId xmlns:p14="http://schemas.microsoft.com/office/powerpoint/2010/main" val="4000208737"/>
              </p:ext>
            </p:extLst>
          </p:nvPr>
        </p:nvGraphicFramePr>
        <p:xfrm>
          <a:off x="259642" y="1417320"/>
          <a:ext cx="3946598" cy="3525023"/>
        </p:xfrm>
        <a:graphic>
          <a:graphicData uri="http://schemas.openxmlformats.org/drawingml/2006/table">
            <a:tbl>
              <a:tblPr/>
              <a:tblGrid>
                <a:gridCol w="1089098">
                  <a:extLst>
                    <a:ext uri="{9D8B030D-6E8A-4147-A177-3AD203B41FA5}">
                      <a16:colId xmlns:a16="http://schemas.microsoft.com/office/drawing/2014/main" val="307671738"/>
                    </a:ext>
                  </a:extLst>
                </a:gridCol>
                <a:gridCol w="2857500">
                  <a:extLst>
                    <a:ext uri="{9D8B030D-6E8A-4147-A177-3AD203B41FA5}">
                      <a16:colId xmlns:a16="http://schemas.microsoft.com/office/drawing/2014/main" val="391996586"/>
                    </a:ext>
                  </a:extLst>
                </a:gridCol>
              </a:tblGrid>
              <a:tr h="226056">
                <a:tc>
                  <a:txBody>
                    <a:bodyPr/>
                    <a:lstStyle/>
                    <a:p>
                      <a:pPr algn="l" fontAlgn="t"/>
                      <a:r>
                        <a:rPr lang="en-GB" sz="900" dirty="0">
                          <a:effectLst/>
                        </a:rPr>
                        <a:t>Type of justification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900" dirty="0">
                          <a:effectLst/>
                        </a:rPr>
                        <a:t>When is this justification applicable?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4008949782"/>
                  </a:ext>
                </a:extLst>
              </a:tr>
              <a:tr h="517451">
                <a:tc>
                  <a:txBody>
                    <a:bodyPr/>
                    <a:lstStyle/>
                    <a:p>
                      <a:pPr algn="l" fontAlgn="t"/>
                      <a:r>
                        <a:rPr lang="en-GB" sz="800" dirty="0">
                          <a:effectLst/>
                        </a:rPr>
                        <a:t>Measure entire population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rPr>
                        <a:t>A researcher can specify the entire population, it is finite, and it is possible to measure (almost) every entity in the population.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3382662105"/>
                  </a:ext>
                </a:extLst>
              </a:tr>
              <a:tr h="420319">
                <a:tc>
                  <a:txBody>
                    <a:bodyPr/>
                    <a:lstStyle/>
                    <a:p>
                      <a:pPr algn="l" fontAlgn="t"/>
                      <a:r>
                        <a:rPr lang="en-GB" sz="800" dirty="0">
                          <a:effectLst/>
                        </a:rPr>
                        <a:t>Resource constraints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rPr>
                        <a:t>Limited resources are the primary reason for the choice of the sample size a researcher can collect.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2498570916"/>
                  </a:ext>
                </a:extLst>
              </a:tr>
              <a:tr h="614582">
                <a:tc>
                  <a:txBody>
                    <a:bodyPr/>
                    <a:lstStyle/>
                    <a:p>
                      <a:pPr algn="l" fontAlgn="t"/>
                      <a:r>
                        <a:rPr lang="en-GB" sz="800" dirty="0">
                          <a:effectLst/>
                        </a:rPr>
                        <a:t>Accuracy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highlight>
                            <a:srgbClr val="FFFF00"/>
                          </a:highlight>
                        </a:rPr>
                        <a:t>The research question focusses on the size of a parameter, and a researcher collects sufficient data to have an estimate with a desired level of accuracy.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874348181"/>
                  </a:ext>
                </a:extLst>
              </a:tr>
              <a:tr h="517451">
                <a:tc>
                  <a:txBody>
                    <a:bodyPr/>
                    <a:lstStyle/>
                    <a:p>
                      <a:pPr algn="l" fontAlgn="t"/>
                      <a:r>
                        <a:rPr lang="en-GB" sz="800" dirty="0">
                          <a:effectLst/>
                        </a:rPr>
                        <a:t>A-priori power analysis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highlight>
                            <a:srgbClr val="FFFF00"/>
                          </a:highlight>
                        </a:rPr>
                        <a:t>The research question has the aim to test whether certain effect sizes can be statistically rejected with a desired statistical power.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2001822766"/>
                  </a:ext>
                </a:extLst>
              </a:tr>
              <a:tr h="614582">
                <a:tc>
                  <a:txBody>
                    <a:bodyPr/>
                    <a:lstStyle/>
                    <a:p>
                      <a:pPr algn="l" fontAlgn="t"/>
                      <a:r>
                        <a:rPr lang="en-GB" sz="800" dirty="0">
                          <a:effectLst/>
                        </a:rPr>
                        <a:t>Heuristics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rPr>
                        <a:t>A researcher decides upon the sample size based on a </a:t>
                      </a:r>
                      <a:r>
                        <a:rPr lang="en-GB" sz="800" dirty="0">
                          <a:effectLst/>
                          <a:highlight>
                            <a:srgbClr val="FFFF00"/>
                          </a:highlight>
                        </a:rPr>
                        <a:t>heuristic, general rule or norm</a:t>
                      </a:r>
                      <a:r>
                        <a:rPr lang="en-GB" sz="800" dirty="0">
                          <a:effectLst/>
                        </a:rPr>
                        <a:t> that is described in the literature, or communicated orally.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1817285150"/>
                  </a:ext>
                </a:extLst>
              </a:tr>
              <a:tr h="614582">
                <a:tc>
                  <a:txBody>
                    <a:bodyPr/>
                    <a:lstStyle/>
                    <a:p>
                      <a:pPr algn="l" fontAlgn="t"/>
                      <a:r>
                        <a:rPr lang="en-GB" sz="800" dirty="0">
                          <a:effectLst/>
                        </a:rPr>
                        <a:t>No justification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rPr>
                        <a:t>A researcher has no reason to choose a specific sample size, or does not have a clearly specified inferential goal and wants to communicate this honestly.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218189561"/>
                  </a:ext>
                </a:extLst>
              </a:tr>
            </a:tbl>
          </a:graphicData>
        </a:graphic>
      </p:graphicFrame>
    </p:spTree>
    <p:extLst>
      <p:ext uri="{BB962C8B-B14F-4D97-AF65-F5344CB8AC3E}">
        <p14:creationId xmlns:p14="http://schemas.microsoft.com/office/powerpoint/2010/main" val="24685213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Critical to publish in good journals</a:t>
            </a:r>
          </a:p>
        </p:txBody>
      </p:sp>
      <p:sp>
        <p:nvSpPr>
          <p:cNvPr id="3" name="Content Placeholder 2"/>
          <p:cNvSpPr>
            <a:spLocks noGrp="1"/>
          </p:cNvSpPr>
          <p:nvPr>
            <p:ph type="body" sz="quarter" idx="20"/>
          </p:nvPr>
        </p:nvSpPr>
        <p:spPr/>
        <p:txBody>
          <a:bodyPr/>
          <a:lstStyle/>
          <a:p>
            <a:pPr marL="0" indent="0">
              <a:buNone/>
            </a:pPr>
            <a:r>
              <a:rPr lang="en-GB" b="1" dirty="0"/>
              <a:t>Desk reject from </a:t>
            </a:r>
            <a:r>
              <a:rPr lang="en-GB" b="1" i="1" dirty="0"/>
              <a:t>Affective Sciences</a:t>
            </a:r>
          </a:p>
          <a:p>
            <a:pPr marL="0" indent="0">
              <a:buNone/>
            </a:pPr>
            <a:r>
              <a:rPr lang="en-GB" i="1" dirty="0"/>
              <a:t>“A key concern, however, is the quite </a:t>
            </a:r>
            <a:r>
              <a:rPr lang="en-GB" b="1" i="1" dirty="0"/>
              <a:t>small sample size</a:t>
            </a:r>
            <a:r>
              <a:rPr lang="en-GB" i="1" dirty="0"/>
              <a:t>. Although a power analysis is provided, </a:t>
            </a:r>
            <a:r>
              <a:rPr lang="en-GB" b="1" i="1" dirty="0"/>
              <a:t>no justification is given for the anticipated "medium" effect size</a:t>
            </a:r>
            <a:r>
              <a:rPr lang="en-GB" i="1" dirty="0"/>
              <a:t>, and the study does not appear to have been preregistered. </a:t>
            </a:r>
            <a:r>
              <a:rPr lang="en-GB" i="1" dirty="0">
                <a:solidFill>
                  <a:srgbClr val="0070C0"/>
                </a:solidFill>
              </a:rPr>
              <a:t>Although small sample sizes may provide ample power to reject the null hypothesis </a:t>
            </a:r>
            <a:r>
              <a:rPr lang="en-GB" i="1" dirty="0"/>
              <a:t>in within-between interactions, they still suffer from </a:t>
            </a:r>
            <a:r>
              <a:rPr lang="en-GB" b="1" i="1" dirty="0"/>
              <a:t>problems with effect size estimation and generalizability</a:t>
            </a:r>
            <a:r>
              <a:rPr lang="en-GB" i="1" dirty="0"/>
              <a:t>.“</a:t>
            </a:r>
          </a:p>
        </p:txBody>
      </p:sp>
    </p:spTree>
    <p:extLst>
      <p:ext uri="{BB962C8B-B14F-4D97-AF65-F5344CB8AC3E}">
        <p14:creationId xmlns:p14="http://schemas.microsoft.com/office/powerpoint/2010/main" val="11824416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16F81-F6E1-8390-A172-F5075D2486C0}"/>
              </a:ext>
            </a:extLst>
          </p:cNvPr>
          <p:cNvSpPr>
            <a:spLocks noGrp="1"/>
          </p:cNvSpPr>
          <p:nvPr>
            <p:ph type="title"/>
          </p:nvPr>
        </p:nvSpPr>
        <p:spPr/>
        <p:txBody>
          <a:bodyPr/>
          <a:lstStyle/>
          <a:p>
            <a:r>
              <a:rPr lang="en-GB" dirty="0"/>
              <a:t>Power calculation</a:t>
            </a:r>
          </a:p>
        </p:txBody>
      </p:sp>
      <p:sp>
        <p:nvSpPr>
          <p:cNvPr id="3" name="Text Placeholder 2">
            <a:extLst>
              <a:ext uri="{FF2B5EF4-FFF2-40B4-BE49-F238E27FC236}">
                <a16:creationId xmlns:a16="http://schemas.microsoft.com/office/drawing/2014/main" id="{C875795E-3CCA-CFD4-F4E7-82B0EB315B84}"/>
              </a:ext>
            </a:extLst>
          </p:cNvPr>
          <p:cNvSpPr>
            <a:spLocks noGrp="1"/>
          </p:cNvSpPr>
          <p:nvPr>
            <p:ph type="body" sz="quarter" idx="20"/>
          </p:nvPr>
        </p:nvSpPr>
        <p:spPr/>
        <p:txBody>
          <a:bodyPr/>
          <a:lstStyle/>
          <a:p>
            <a:pPr marL="0" indent="0">
              <a:buNone/>
            </a:pPr>
            <a:r>
              <a:rPr lang="en-GB" dirty="0"/>
              <a:t>G*Power: Powerful tool to calculate power and sample required to obtain a desired level of power.</a:t>
            </a:r>
          </a:p>
          <a:p>
            <a:pPr marL="0" indent="0">
              <a:buNone/>
            </a:pPr>
            <a:endParaRPr lang="en-GB" dirty="0"/>
          </a:p>
          <a:p>
            <a:pPr marL="0" indent="0">
              <a:buNone/>
            </a:pPr>
            <a:r>
              <a:rPr lang="en-GB" dirty="0"/>
              <a:t>Allows you to calculate sample size from for different analyses, based on an  normalized effect size,  e.g.: Cohen’s d </a:t>
            </a:r>
            <a:r>
              <a:rPr lang="en-GB" dirty="0">
                <a:solidFill>
                  <a:srgbClr val="FF0000"/>
                </a:solidFill>
              </a:rPr>
              <a:t>[]/[]</a:t>
            </a:r>
          </a:p>
          <a:p>
            <a:pPr marL="0" indent="0">
              <a:buNone/>
            </a:pPr>
            <a:endParaRPr lang="en-GB" dirty="0">
              <a:solidFill>
                <a:srgbClr val="FF0000"/>
              </a:solidFill>
            </a:endParaRPr>
          </a:p>
          <a:p>
            <a:pPr marL="0" indent="0">
              <a:buNone/>
            </a:pPr>
            <a:r>
              <a:rPr lang="en-GB" dirty="0">
                <a:solidFill>
                  <a:srgbClr val="FF0000"/>
                </a:solidFill>
              </a:rPr>
              <a:t>There are many characteristics you often don’t know about; this is where simulation helps</a:t>
            </a:r>
          </a:p>
          <a:p>
            <a:pPr marL="0" indent="0">
              <a:buNone/>
            </a:pPr>
            <a:endParaRPr lang="en-GB" dirty="0"/>
          </a:p>
          <a:p>
            <a:pPr marL="0" indent="0">
              <a:buNone/>
            </a:pPr>
            <a:endParaRPr lang="en-GB" dirty="0"/>
          </a:p>
        </p:txBody>
      </p:sp>
    </p:spTree>
    <p:extLst>
      <p:ext uri="{BB962C8B-B14F-4D97-AF65-F5344CB8AC3E}">
        <p14:creationId xmlns:p14="http://schemas.microsoft.com/office/powerpoint/2010/main" val="2386364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21019D9-6EDB-9CB4-D7DA-63B5ED07032E}"/>
              </a:ext>
            </a:extLst>
          </p:cNvPr>
          <p:cNvSpPr txBox="1"/>
          <p:nvPr/>
        </p:nvSpPr>
        <p:spPr>
          <a:xfrm>
            <a:off x="4572000" y="4051137"/>
            <a:ext cx="3916339" cy="1055165"/>
          </a:xfrm>
          <a:prstGeom prst="rect">
            <a:avLst/>
          </a:prstGeom>
          <a:solidFill>
            <a:schemeClr val="bg1"/>
          </a:solidFill>
        </p:spPr>
        <p:txBody>
          <a:bodyPr wrap="none" lIns="216000" tIns="187200" rIns="216000" bIns="187200" rtlCol="0">
            <a:spAutoFit/>
          </a:bodyPr>
          <a:lstStyle/>
          <a:p>
            <a:r>
              <a:rPr lang="en-GB" sz="4400" b="1" i="0" dirty="0">
                <a:solidFill>
                  <a:schemeClr val="accent1"/>
                </a:solidFill>
                <a:latin typeface="Arial"/>
                <a:cs typeface="Arial"/>
              </a:rPr>
              <a:t>REFERENCE</a:t>
            </a:r>
          </a:p>
        </p:txBody>
      </p:sp>
      <p:sp>
        <p:nvSpPr>
          <p:cNvPr id="2" name="Title 1">
            <a:extLst>
              <a:ext uri="{FF2B5EF4-FFF2-40B4-BE49-F238E27FC236}">
                <a16:creationId xmlns:a16="http://schemas.microsoft.com/office/drawing/2014/main" id="{5C6D49C8-D4FE-4A8B-8866-E45E06089D9C}"/>
              </a:ext>
            </a:extLst>
          </p:cNvPr>
          <p:cNvSpPr>
            <a:spLocks noGrp="1"/>
          </p:cNvSpPr>
          <p:nvPr>
            <p:ph type="title"/>
          </p:nvPr>
        </p:nvSpPr>
        <p:spPr/>
        <p:txBody>
          <a:bodyPr>
            <a:normAutofit/>
          </a:bodyPr>
          <a:lstStyle/>
          <a:p>
            <a:r>
              <a:rPr lang="en-GB" dirty="0"/>
              <a:t>In praise of rules of thumb</a:t>
            </a:r>
          </a:p>
        </p:txBody>
      </p:sp>
      <p:sp>
        <p:nvSpPr>
          <p:cNvPr id="3" name="Content Placeholder 2">
            <a:extLst>
              <a:ext uri="{FF2B5EF4-FFF2-40B4-BE49-F238E27FC236}">
                <a16:creationId xmlns:a16="http://schemas.microsoft.com/office/drawing/2014/main" id="{1B32E6AA-EDDF-4EE6-B936-ECD5090CF9E6}"/>
              </a:ext>
            </a:extLst>
          </p:cNvPr>
          <p:cNvSpPr>
            <a:spLocks noGrp="1"/>
          </p:cNvSpPr>
          <p:nvPr>
            <p:ph type="body" sz="quarter" idx="20"/>
          </p:nvPr>
        </p:nvSpPr>
        <p:spPr>
          <a:xfrm>
            <a:off x="402134" y="1177717"/>
            <a:ext cx="3239138" cy="3536851"/>
          </a:xfrm>
        </p:spPr>
        <p:txBody>
          <a:bodyPr>
            <a:normAutofit fontScale="85000" lnSpcReduction="20000"/>
          </a:bodyPr>
          <a:lstStyle/>
          <a:p>
            <a:pPr marL="0" indent="0">
              <a:buNone/>
            </a:pPr>
            <a:r>
              <a:rPr lang="en-GB" sz="2100" dirty="0"/>
              <a:t>There is uncertainty and (probably) bias in any estimate you will use to calculate the power of your effect</a:t>
            </a:r>
          </a:p>
          <a:p>
            <a:pPr marL="0" indent="0">
              <a:buNone/>
            </a:pPr>
            <a:endParaRPr lang="en-GB" sz="2100" dirty="0"/>
          </a:p>
          <a:p>
            <a:pPr marL="0" indent="0">
              <a:buNone/>
            </a:pPr>
            <a:r>
              <a:rPr lang="en-GB" sz="2100" dirty="0"/>
              <a:t>More important to build a good intuition than to get a calculation exactly right but based on mostly uncertain parameters</a:t>
            </a:r>
          </a:p>
          <a:p>
            <a:pPr marL="0" indent="0">
              <a:buNone/>
            </a:pPr>
            <a:endParaRPr lang="en-GB" sz="2100" dirty="0"/>
          </a:p>
          <a:p>
            <a:pPr marL="0" indent="0">
              <a:buNone/>
            </a:pPr>
            <a:r>
              <a:rPr lang="en-GB" sz="2100" dirty="0"/>
              <a:t>… And to set the rules in advance</a:t>
            </a:r>
          </a:p>
        </p:txBody>
      </p:sp>
      <p:pic>
        <p:nvPicPr>
          <p:cNvPr id="5" name="Picture 4">
            <a:extLst>
              <a:ext uri="{FF2B5EF4-FFF2-40B4-BE49-F238E27FC236}">
                <a16:creationId xmlns:a16="http://schemas.microsoft.com/office/drawing/2014/main" id="{4147A1F6-74AA-4BF2-A9D1-198B260E3ABB}"/>
              </a:ext>
            </a:extLst>
          </p:cNvPr>
          <p:cNvPicPr>
            <a:picLocks noChangeAspect="1"/>
          </p:cNvPicPr>
          <p:nvPr/>
        </p:nvPicPr>
        <p:blipFill>
          <a:blip r:embed="rId3"/>
          <a:stretch>
            <a:fillRect/>
          </a:stretch>
        </p:blipFill>
        <p:spPr>
          <a:xfrm>
            <a:off x="3995698" y="1115786"/>
            <a:ext cx="4809512" cy="315141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8668582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BE7B5F-C70A-0ADE-DB54-DED19527D2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88EE97-C768-38D4-3D25-6CE7796FCE82}"/>
              </a:ext>
            </a:extLst>
          </p:cNvPr>
          <p:cNvSpPr>
            <a:spLocks noGrp="1"/>
          </p:cNvSpPr>
          <p:nvPr>
            <p:ph type="title"/>
          </p:nvPr>
        </p:nvSpPr>
        <p:spPr/>
        <p:txBody>
          <a:bodyPr/>
          <a:lstStyle/>
          <a:p>
            <a:r>
              <a:rPr lang="en-GB" dirty="0"/>
              <a:t>Increase power without increasing N</a:t>
            </a:r>
          </a:p>
        </p:txBody>
      </p:sp>
      <p:sp>
        <p:nvSpPr>
          <p:cNvPr id="3" name="Text Placeholder 2">
            <a:extLst>
              <a:ext uri="{FF2B5EF4-FFF2-40B4-BE49-F238E27FC236}">
                <a16:creationId xmlns:a16="http://schemas.microsoft.com/office/drawing/2014/main" id="{5B4EC25B-4481-300C-BD10-3AD6817788FD}"/>
              </a:ext>
            </a:extLst>
          </p:cNvPr>
          <p:cNvSpPr>
            <a:spLocks noGrp="1"/>
          </p:cNvSpPr>
          <p:nvPr>
            <p:ph type="body" sz="quarter" idx="20"/>
          </p:nvPr>
        </p:nvSpPr>
        <p:spPr>
          <a:xfrm>
            <a:off x="402133" y="1177717"/>
            <a:ext cx="8304607" cy="3241883"/>
          </a:xfrm>
        </p:spPr>
        <p:txBody>
          <a:bodyPr/>
          <a:lstStyle/>
          <a:p>
            <a:pPr marL="0" indent="0">
              <a:buNone/>
            </a:pPr>
            <a:endParaRPr lang="en-GB" sz="2000" dirty="0"/>
          </a:p>
          <a:p>
            <a:pPr marL="0" indent="0">
              <a:buNone/>
            </a:pPr>
            <a:r>
              <a:rPr lang="en-GB" sz="2000" dirty="0"/>
              <a:t>Appropriate analysis: under some conditions GLMMs over ANOVA, no dichotomising continuous variables.</a:t>
            </a:r>
          </a:p>
          <a:p>
            <a:pPr marL="0" indent="0">
              <a:buNone/>
            </a:pPr>
            <a:endParaRPr lang="en-GB" sz="2000" dirty="0"/>
          </a:p>
          <a:p>
            <a:pPr marL="0" indent="0">
              <a:buNone/>
            </a:pPr>
            <a:r>
              <a:rPr lang="en-GB" sz="2000" dirty="0"/>
              <a:t>Appropriate design: number of observations per participant</a:t>
            </a:r>
          </a:p>
          <a:p>
            <a:pPr marL="0" indent="0">
              <a:buNone/>
            </a:pPr>
            <a:r>
              <a:rPr lang="en-GB" sz="2000" dirty="0"/>
              <a:t>Focused hypothesis: Planned contrasts</a:t>
            </a:r>
          </a:p>
          <a:p>
            <a:pPr marL="0" indent="0">
              <a:buNone/>
            </a:pPr>
            <a:endParaRPr lang="en-GB" sz="2000" dirty="0"/>
          </a:p>
          <a:p>
            <a:pPr marL="0" indent="0">
              <a:buNone/>
            </a:pPr>
            <a:endParaRPr lang="en-GB" sz="2000" dirty="0"/>
          </a:p>
        </p:txBody>
      </p:sp>
      <p:sp>
        <p:nvSpPr>
          <p:cNvPr id="5" name="TextBox 4">
            <a:extLst>
              <a:ext uri="{FF2B5EF4-FFF2-40B4-BE49-F238E27FC236}">
                <a16:creationId xmlns:a16="http://schemas.microsoft.com/office/drawing/2014/main" id="{EB8488B5-D1CC-43EE-8781-DA620B4FB772}"/>
              </a:ext>
            </a:extLst>
          </p:cNvPr>
          <p:cNvSpPr txBox="1"/>
          <p:nvPr/>
        </p:nvSpPr>
        <p:spPr>
          <a:xfrm>
            <a:off x="330580" y="3643259"/>
            <a:ext cx="6016880" cy="430887"/>
          </a:xfrm>
          <a:prstGeom prst="rect">
            <a:avLst/>
          </a:prstGeom>
          <a:solidFill>
            <a:schemeClr val="bg1"/>
          </a:solidFill>
        </p:spPr>
        <p:txBody>
          <a:bodyPr wrap="square">
            <a:spAutoFit/>
          </a:bodyPr>
          <a:lstStyle/>
          <a:p>
            <a:pPr marL="0" indent="0">
              <a:buNone/>
            </a:pPr>
            <a:r>
              <a:rPr lang="en-GB" sz="2200" dirty="0">
                <a:solidFill>
                  <a:srgbClr val="00B050"/>
                </a:solidFill>
              </a:rPr>
              <a:t>Pre-registration can help</a:t>
            </a:r>
          </a:p>
        </p:txBody>
      </p:sp>
    </p:spTree>
    <p:extLst>
      <p:ext uri="{BB962C8B-B14F-4D97-AF65-F5344CB8AC3E}">
        <p14:creationId xmlns:p14="http://schemas.microsoft.com/office/powerpoint/2010/main" val="17664626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9E96E-52B2-56FF-858F-DCC5B60F38B3}"/>
              </a:ext>
            </a:extLst>
          </p:cNvPr>
          <p:cNvSpPr>
            <a:spLocks noGrp="1"/>
          </p:cNvSpPr>
          <p:nvPr>
            <p:ph type="title"/>
          </p:nvPr>
        </p:nvSpPr>
        <p:spPr/>
        <p:txBody>
          <a:bodyPr/>
          <a:lstStyle/>
          <a:p>
            <a:r>
              <a:rPr lang="en-GB" dirty="0"/>
              <a:t>Session 2 worksheets</a:t>
            </a:r>
          </a:p>
        </p:txBody>
      </p:sp>
      <p:sp>
        <p:nvSpPr>
          <p:cNvPr id="3" name="Text Placeholder 2">
            <a:extLst>
              <a:ext uri="{FF2B5EF4-FFF2-40B4-BE49-F238E27FC236}">
                <a16:creationId xmlns:a16="http://schemas.microsoft.com/office/drawing/2014/main" id="{49514D2F-AAB0-FC71-8FF6-BC5186F3033B}"/>
              </a:ext>
            </a:extLst>
          </p:cNvPr>
          <p:cNvSpPr>
            <a:spLocks noGrp="1"/>
          </p:cNvSpPr>
          <p:nvPr>
            <p:ph type="body" sz="quarter" idx="20"/>
          </p:nvPr>
        </p:nvSpPr>
        <p:spPr/>
        <p:txBody>
          <a:bodyPr/>
          <a:lstStyle/>
          <a:p>
            <a:pPr marL="0" indent="0">
              <a:buNone/>
            </a:pPr>
            <a:r>
              <a:rPr lang="en-GB" dirty="0"/>
              <a:t>Exercise XX.XX</a:t>
            </a:r>
          </a:p>
          <a:p>
            <a:pPr marL="0" indent="0">
              <a:buNone/>
            </a:pPr>
            <a:endParaRPr lang="en-GB" dirty="0"/>
          </a:p>
          <a:p>
            <a:pPr marL="0" indent="0">
              <a:buNone/>
            </a:pPr>
            <a:r>
              <a:rPr lang="en-GB" dirty="0"/>
              <a:t>Exercise XX.XX</a:t>
            </a:r>
          </a:p>
          <a:p>
            <a:pPr marL="0" indent="0">
              <a:buNone/>
            </a:pPr>
            <a:endParaRPr lang="en-GB" dirty="0"/>
          </a:p>
          <a:p>
            <a:pPr marL="0" indent="0">
              <a:buNone/>
            </a:pPr>
            <a:r>
              <a:rPr lang="en-GB" dirty="0"/>
              <a:t>Exercise XX.XX</a:t>
            </a:r>
          </a:p>
          <a:p>
            <a:pPr marL="0" indent="0">
              <a:buNone/>
            </a:pPr>
            <a:endParaRPr lang="en-GB" dirty="0"/>
          </a:p>
        </p:txBody>
      </p:sp>
    </p:spTree>
    <p:extLst>
      <p:ext uri="{BB962C8B-B14F-4D97-AF65-F5344CB8AC3E}">
        <p14:creationId xmlns:p14="http://schemas.microsoft.com/office/powerpoint/2010/main" val="42147839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9B3DE-1CC3-F818-FCF1-59EC03B81438}"/>
              </a:ext>
            </a:extLst>
          </p:cNvPr>
          <p:cNvSpPr>
            <a:spLocks noGrp="1"/>
          </p:cNvSpPr>
          <p:nvPr>
            <p:ph type="title"/>
          </p:nvPr>
        </p:nvSpPr>
        <p:spPr/>
        <p:txBody>
          <a:bodyPr/>
          <a:lstStyle/>
          <a:p>
            <a:r>
              <a:rPr lang="en-GB" dirty="0"/>
              <a:t>Confidence &amp; effect size</a:t>
            </a:r>
          </a:p>
        </p:txBody>
      </p:sp>
      <p:sp>
        <p:nvSpPr>
          <p:cNvPr id="3" name="Text Placeholder 2">
            <a:extLst>
              <a:ext uri="{FF2B5EF4-FFF2-40B4-BE49-F238E27FC236}">
                <a16:creationId xmlns:a16="http://schemas.microsoft.com/office/drawing/2014/main" id="{E0B52730-E386-3819-8FED-8C083F57D240}"/>
              </a:ext>
            </a:extLst>
          </p:cNvPr>
          <p:cNvSpPr>
            <a:spLocks noGrp="1"/>
          </p:cNvSpPr>
          <p:nvPr>
            <p:ph type="body" sz="quarter" idx="20"/>
          </p:nvPr>
        </p:nvSpPr>
        <p:spPr>
          <a:xfrm>
            <a:off x="402133" y="1177717"/>
            <a:ext cx="2227779" cy="3536851"/>
          </a:xfrm>
        </p:spPr>
        <p:txBody>
          <a:bodyPr/>
          <a:lstStyle/>
          <a:p>
            <a:pPr marL="0" indent="0">
              <a:buNone/>
            </a:pPr>
            <a:r>
              <a:rPr lang="en-GB" dirty="0"/>
              <a:t>Move to reporting confidence around effect sizes rather than p-values</a:t>
            </a:r>
          </a:p>
        </p:txBody>
      </p:sp>
      <p:pic>
        <p:nvPicPr>
          <p:cNvPr id="5" name="Picture 4">
            <a:hlinkClick r:id="rId2"/>
            <a:extLst>
              <a:ext uri="{FF2B5EF4-FFF2-40B4-BE49-F238E27FC236}">
                <a16:creationId xmlns:a16="http://schemas.microsoft.com/office/drawing/2014/main" id="{347BE5F2-CB80-A0F2-935B-024F065F5CF7}"/>
              </a:ext>
            </a:extLst>
          </p:cNvPr>
          <p:cNvPicPr>
            <a:picLocks noChangeAspect="1"/>
          </p:cNvPicPr>
          <p:nvPr/>
        </p:nvPicPr>
        <p:blipFill>
          <a:blip r:embed="rId3"/>
          <a:stretch>
            <a:fillRect/>
          </a:stretch>
        </p:blipFill>
        <p:spPr>
          <a:xfrm>
            <a:off x="3233371" y="1131677"/>
            <a:ext cx="5508496" cy="321594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7" name="TextBox 6">
            <a:extLst>
              <a:ext uri="{FF2B5EF4-FFF2-40B4-BE49-F238E27FC236}">
                <a16:creationId xmlns:a16="http://schemas.microsoft.com/office/drawing/2014/main" id="{EC5AEACF-3997-8777-7E0D-79AA7E3B5701}"/>
              </a:ext>
            </a:extLst>
          </p:cNvPr>
          <p:cNvSpPr txBox="1"/>
          <p:nvPr/>
        </p:nvSpPr>
        <p:spPr>
          <a:xfrm>
            <a:off x="4076363" y="4675031"/>
            <a:ext cx="4608414" cy="369332"/>
          </a:xfrm>
          <a:prstGeom prst="rect">
            <a:avLst/>
          </a:prstGeom>
          <a:solidFill>
            <a:schemeClr val="bg1"/>
          </a:solidFill>
        </p:spPr>
        <p:txBody>
          <a:bodyPr wrap="square">
            <a:spAutoFit/>
          </a:bodyPr>
          <a:lstStyle/>
          <a:p>
            <a:r>
              <a:rPr lang="en-GB" dirty="0"/>
              <a:t>https://matthewbjane.quarto.pub/</a:t>
            </a:r>
          </a:p>
        </p:txBody>
      </p:sp>
      <p:sp>
        <p:nvSpPr>
          <p:cNvPr id="8" name="Rectangle 1">
            <a:extLst>
              <a:ext uri="{FF2B5EF4-FFF2-40B4-BE49-F238E27FC236}">
                <a16:creationId xmlns:a16="http://schemas.microsoft.com/office/drawing/2014/main" id="{AF5F5294-CDC3-15A1-B030-E1B9B368EF97}"/>
              </a:ext>
            </a:extLst>
          </p:cNvPr>
          <p:cNvSpPr>
            <a:spLocks noChangeArrowheads="1"/>
          </p:cNvSpPr>
          <p:nvPr/>
        </p:nvSpPr>
        <p:spPr bwMode="auto">
          <a:xfrm>
            <a:off x="113288" y="3141572"/>
            <a:ext cx="2985962" cy="1785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latin typeface="Arial" panose="020B0604020202020204" pitchFamily="34" charset="0"/>
              </a:rPr>
              <a:t>“</a:t>
            </a:r>
            <a:r>
              <a:rPr kumimoji="0" lang="en-US" altLang="en-US" sz="1400" b="0" i="0" u="none" strike="noStrike" cap="none" normalizeH="0" baseline="0" dirty="0">
                <a:ln>
                  <a:noFill/>
                </a:ln>
                <a:solidFill>
                  <a:schemeClr val="tx1"/>
                </a:solidFill>
                <a:effectLst/>
                <a:latin typeface="Arial" panose="020B0604020202020204" pitchFamily="34" charset="0"/>
              </a:rPr>
              <a:t>The treatment group had a significantly higher mean than the control group (</a:t>
            </a:r>
            <a:r>
              <a:rPr kumimoji="0" lang="en-US" altLang="en-US" sz="1400" b="0" i="1" u="none" strike="noStrike" cap="none" normalizeH="0" baseline="0" dirty="0">
                <a:ln>
                  <a:noFill/>
                </a:ln>
                <a:solidFill>
                  <a:schemeClr val="tx1"/>
                </a:solidFill>
                <a:effectLst/>
                <a:latin typeface="Arial" panose="020B0604020202020204" pitchFamily="34" charset="0"/>
              </a:rPr>
              <a:t>t</a:t>
            </a:r>
            <a:r>
              <a:rPr kumimoji="0" lang="en-US" altLang="en-US" sz="1400" b="0" i="0" u="none" strike="noStrike" cap="none" normalizeH="0" baseline="0" dirty="0">
                <a:ln>
                  <a:noFill/>
                </a:ln>
                <a:solidFill>
                  <a:schemeClr val="tx1"/>
                </a:solidFill>
                <a:effectLst/>
                <a:latin typeface="Arial" panose="020B0604020202020204" pitchFamily="34" charset="0"/>
              </a:rPr>
              <a:t> = 2.76, </a:t>
            </a:r>
            <a:r>
              <a:rPr kumimoji="0" lang="en-US" altLang="en-US" sz="1400" b="0" i="1" u="none" strike="noStrike" cap="none" normalizeH="0" baseline="0" dirty="0">
                <a:ln>
                  <a:noFill/>
                </a:ln>
                <a:solidFill>
                  <a:schemeClr val="tx1"/>
                </a:solidFill>
                <a:effectLst/>
                <a:latin typeface="Arial" panose="020B0604020202020204" pitchFamily="34" charset="0"/>
              </a:rPr>
              <a:t>p</a:t>
            </a:r>
            <a:r>
              <a:rPr kumimoji="0" lang="en-US" altLang="en-US" sz="1400" b="0" i="0" u="none" strike="noStrike" cap="none" normalizeH="0" baseline="0" dirty="0">
                <a:ln>
                  <a:noFill/>
                </a:ln>
                <a:solidFill>
                  <a:schemeClr val="tx1"/>
                </a:solidFill>
                <a:effectLst/>
                <a:latin typeface="Arial" panose="020B0604020202020204" pitchFamily="34" charset="0"/>
              </a:rPr>
              <a:t> = .009, </a:t>
            </a:r>
            <a:r>
              <a:rPr kumimoji="0" lang="en-US" altLang="en-US" sz="1400" b="0" i="1" u="none" strike="noStrike" cap="none" normalizeH="0" baseline="0" dirty="0">
                <a:ln>
                  <a:noFill/>
                </a:ln>
                <a:solidFill>
                  <a:schemeClr val="tx1"/>
                </a:solidFill>
                <a:effectLst/>
                <a:latin typeface="Arial" panose="020B0604020202020204" pitchFamily="34" charset="0"/>
              </a:rPr>
              <a:t>n</a:t>
            </a:r>
            <a:r>
              <a:rPr kumimoji="0" lang="en-US" altLang="en-US" sz="1400" b="0" i="0" u="none" strike="noStrike" cap="none" normalizeH="0" baseline="0" dirty="0">
                <a:ln>
                  <a:noFill/>
                </a:ln>
                <a:solidFill>
                  <a:schemeClr val="tx1"/>
                </a:solidFill>
                <a:effectLst/>
                <a:latin typeface="Arial" panose="020B0604020202020204" pitchFamily="34" charset="0"/>
              </a:rPr>
              <a:t> = 35, </a:t>
            </a:r>
            <a:r>
              <a:rPr kumimoji="0" lang="en-US" altLang="en-US" sz="1400" b="0" i="1" u="none" strike="noStrike" cap="none" normalizeH="0" baseline="0" dirty="0">
                <a:ln>
                  <a:noFill/>
                </a:ln>
                <a:solidFill>
                  <a:schemeClr val="tx1"/>
                </a:solidFill>
                <a:effectLst/>
                <a:latin typeface="Arial" panose="020B0604020202020204" pitchFamily="34" charset="0"/>
              </a:rPr>
              <a:t>d</a:t>
            </a:r>
            <a:r>
              <a:rPr kumimoji="0" lang="en-US" altLang="en-US" sz="1400" b="0" i="0" u="none" strike="noStrike" cap="none" normalizeH="0" baseline="0" dirty="0">
                <a:ln>
                  <a:noFill/>
                </a:ln>
                <a:solidFill>
                  <a:schemeClr val="tx1"/>
                </a:solidFill>
                <a:effectLst/>
                <a:latin typeface="Arial" panose="020B0604020202020204" pitchFamily="34" charset="0"/>
              </a:rPr>
              <a:t> = 0.47, 95% CI [0.11, 0.81]).”</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2000" b="0" i="0" u="none" strike="noStrike" cap="none" normalizeH="0" baseline="0" dirty="0">
                <a:ln>
                  <a:noFill/>
                </a:ln>
                <a:solidFill>
                  <a:schemeClr val="tx1"/>
                </a:solidFill>
                <a:effectLst/>
                <a:latin typeface="Arial" panose="020B0604020202020204" pitchFamily="34" charset="0"/>
              </a:rPr>
            </a:b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11" name="Explosion: 14 Points 10">
            <a:extLst>
              <a:ext uri="{FF2B5EF4-FFF2-40B4-BE49-F238E27FC236}">
                <a16:creationId xmlns:a16="http://schemas.microsoft.com/office/drawing/2014/main" id="{BC0AF123-A417-7D4B-DA52-1AC34345B18F}"/>
              </a:ext>
            </a:extLst>
          </p:cNvPr>
          <p:cNvSpPr/>
          <p:nvPr/>
        </p:nvSpPr>
        <p:spPr>
          <a:xfrm>
            <a:off x="7420396" y="2411427"/>
            <a:ext cx="1321471" cy="808943"/>
          </a:xfrm>
          <a:prstGeom prst="irregularSeal2">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712EC838-4E9D-D942-FE6F-1E1EF8C84AEB}"/>
              </a:ext>
            </a:extLst>
          </p:cNvPr>
          <p:cNvSpPr txBox="1"/>
          <p:nvPr/>
        </p:nvSpPr>
        <p:spPr>
          <a:xfrm>
            <a:off x="7525593" y="2433133"/>
            <a:ext cx="1277567" cy="808943"/>
          </a:xfrm>
          <a:prstGeom prst="rect">
            <a:avLst/>
          </a:prstGeom>
          <a:noFill/>
        </p:spPr>
        <p:txBody>
          <a:bodyPr wrap="square" lIns="216000" tIns="187200" rIns="216000" bIns="187200" rtlCol="0">
            <a:spAutoFit/>
          </a:bodyPr>
          <a:lstStyle/>
          <a:p>
            <a:r>
              <a:rPr lang="en-GB" sz="1400" b="1" i="0" dirty="0">
                <a:solidFill>
                  <a:schemeClr val="accent1"/>
                </a:solidFill>
                <a:latin typeface="Arial"/>
                <a:cs typeface="Arial"/>
              </a:rPr>
              <a:t>With </a:t>
            </a:r>
          </a:p>
          <a:p>
            <a:r>
              <a:rPr lang="en-GB" sz="1400" b="1" dirty="0">
                <a:solidFill>
                  <a:schemeClr val="accent1"/>
                </a:solidFill>
                <a:latin typeface="Arial"/>
                <a:cs typeface="Arial"/>
              </a:rPr>
              <a:t>R code</a:t>
            </a:r>
            <a:endParaRPr lang="en-GB" sz="1400" b="1" i="0" dirty="0">
              <a:solidFill>
                <a:schemeClr val="accent1"/>
              </a:solidFill>
              <a:latin typeface="Arial"/>
              <a:cs typeface="Arial"/>
            </a:endParaRPr>
          </a:p>
        </p:txBody>
      </p:sp>
    </p:spTree>
    <p:extLst>
      <p:ext uri="{BB962C8B-B14F-4D97-AF65-F5344CB8AC3E}">
        <p14:creationId xmlns:p14="http://schemas.microsoft.com/office/powerpoint/2010/main" val="28678024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06CDB-1C98-EE9A-E910-94DF58894C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5F2AE6-5717-D474-F153-ABCB4F67E32C}"/>
              </a:ext>
            </a:extLst>
          </p:cNvPr>
          <p:cNvSpPr>
            <a:spLocks noGrp="1"/>
          </p:cNvSpPr>
          <p:nvPr>
            <p:ph type="title"/>
          </p:nvPr>
        </p:nvSpPr>
        <p:spPr>
          <a:xfrm>
            <a:off x="915318" y="-152507"/>
            <a:ext cx="8304607" cy="1202994"/>
          </a:xfrm>
        </p:spPr>
        <p:txBody>
          <a:bodyPr/>
          <a:lstStyle/>
          <a:p>
            <a:r>
              <a:rPr lang="en-GB" dirty="0"/>
              <a:t>Session 3: Strength of evidence and sample selection</a:t>
            </a:r>
          </a:p>
        </p:txBody>
      </p:sp>
      <p:sp>
        <p:nvSpPr>
          <p:cNvPr id="3" name="Text Placeholder 2">
            <a:extLst>
              <a:ext uri="{FF2B5EF4-FFF2-40B4-BE49-F238E27FC236}">
                <a16:creationId xmlns:a16="http://schemas.microsoft.com/office/drawing/2014/main" id="{4FAE679A-FF11-CD63-7D6B-D4869EE977B3}"/>
              </a:ext>
            </a:extLst>
          </p:cNvPr>
          <p:cNvSpPr>
            <a:spLocks noGrp="1"/>
          </p:cNvSpPr>
          <p:nvPr>
            <p:ph type="body" sz="quarter" idx="20"/>
          </p:nvPr>
        </p:nvSpPr>
        <p:spPr/>
        <p:txBody>
          <a:bodyPr/>
          <a:lstStyle/>
          <a:p>
            <a:endParaRPr lang="en-GB" dirty="0"/>
          </a:p>
        </p:txBody>
      </p:sp>
    </p:spTree>
    <p:extLst>
      <p:ext uri="{BB962C8B-B14F-4D97-AF65-F5344CB8AC3E}">
        <p14:creationId xmlns:p14="http://schemas.microsoft.com/office/powerpoint/2010/main" val="42492516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E1C849-0892-77B2-2373-3304FA8F9B57}"/>
              </a:ext>
            </a:extLst>
          </p:cNvPr>
          <p:cNvSpPr txBox="1"/>
          <p:nvPr/>
        </p:nvSpPr>
        <p:spPr>
          <a:xfrm>
            <a:off x="3907357" y="4580092"/>
            <a:ext cx="5873459" cy="562722"/>
          </a:xfrm>
          <a:prstGeom prst="rect">
            <a:avLst/>
          </a:prstGeom>
          <a:solidFill>
            <a:schemeClr val="bg1"/>
          </a:solidFill>
        </p:spPr>
        <p:txBody>
          <a:bodyPr wrap="square" lIns="216000" tIns="187200" rIns="216000" bIns="187200" rtlCol="0">
            <a:spAutoFit/>
          </a:bodyPr>
          <a:lstStyle/>
          <a:p>
            <a:r>
              <a:rPr lang="en-GB" sz="1200" b="1" i="0" dirty="0">
                <a:solidFill>
                  <a:schemeClr val="accent1"/>
                </a:solidFill>
                <a:latin typeface="Arial"/>
                <a:cs typeface="Arial"/>
              </a:rPr>
              <a:t>https://onlinelibrary.wiley.com/doi/abs/10.1002/ejsp.2023</a:t>
            </a:r>
          </a:p>
        </p:txBody>
      </p:sp>
      <p:sp>
        <p:nvSpPr>
          <p:cNvPr id="2" name="Title 1">
            <a:extLst>
              <a:ext uri="{FF2B5EF4-FFF2-40B4-BE49-F238E27FC236}">
                <a16:creationId xmlns:a16="http://schemas.microsoft.com/office/drawing/2014/main" id="{BF19DACF-FA4A-5872-AFC5-23A6F6B78AB4}"/>
              </a:ext>
            </a:extLst>
          </p:cNvPr>
          <p:cNvSpPr>
            <a:spLocks noGrp="1"/>
          </p:cNvSpPr>
          <p:nvPr>
            <p:ph type="title"/>
          </p:nvPr>
        </p:nvSpPr>
        <p:spPr/>
        <p:txBody>
          <a:bodyPr/>
          <a:lstStyle/>
          <a:p>
            <a:r>
              <a:rPr lang="en-GB" dirty="0"/>
              <a:t>Efficient data collection with high power</a:t>
            </a:r>
          </a:p>
        </p:txBody>
      </p:sp>
      <p:sp>
        <p:nvSpPr>
          <p:cNvPr id="4" name="Text Placeholder 3">
            <a:extLst>
              <a:ext uri="{FF2B5EF4-FFF2-40B4-BE49-F238E27FC236}">
                <a16:creationId xmlns:a16="http://schemas.microsoft.com/office/drawing/2014/main" id="{D88E1C01-5C85-AE02-AB00-F9F794167EAA}"/>
              </a:ext>
            </a:extLst>
          </p:cNvPr>
          <p:cNvSpPr>
            <a:spLocks noGrp="1"/>
          </p:cNvSpPr>
          <p:nvPr>
            <p:ph type="body" sz="quarter" idx="20"/>
          </p:nvPr>
        </p:nvSpPr>
        <p:spPr>
          <a:xfrm>
            <a:off x="283029" y="1177717"/>
            <a:ext cx="3216728" cy="3536851"/>
          </a:xfrm>
        </p:spPr>
        <p:txBody>
          <a:bodyPr/>
          <a:lstStyle/>
          <a:p>
            <a:pPr marL="0" indent="0">
              <a:buNone/>
            </a:pPr>
            <a:r>
              <a:rPr lang="en-GB" sz="2000" dirty="0"/>
              <a:t>Sequential testing is well-known in the context of medical trials (e.g. moderna vaccine)</a:t>
            </a:r>
          </a:p>
          <a:p>
            <a:pPr marL="0" indent="0">
              <a:buNone/>
            </a:pPr>
            <a:endParaRPr lang="en-GB" sz="2000" dirty="0"/>
          </a:p>
          <a:p>
            <a:pPr marL="0" indent="0">
              <a:buNone/>
            </a:pPr>
            <a:r>
              <a:rPr lang="en-GB" sz="2000" dirty="0"/>
              <a:t>Not much elsewhere, but why not?</a:t>
            </a:r>
          </a:p>
          <a:p>
            <a:pPr marL="0" indent="0">
              <a:buNone/>
            </a:pPr>
            <a:endParaRPr lang="en-GB" dirty="0"/>
          </a:p>
          <a:p>
            <a:pPr marL="0" indent="0">
              <a:buNone/>
            </a:pPr>
            <a:endParaRPr lang="en-GB" dirty="0"/>
          </a:p>
        </p:txBody>
      </p:sp>
      <p:pic>
        <p:nvPicPr>
          <p:cNvPr id="5" name="Picture 4">
            <a:extLst>
              <a:ext uri="{FF2B5EF4-FFF2-40B4-BE49-F238E27FC236}">
                <a16:creationId xmlns:a16="http://schemas.microsoft.com/office/drawing/2014/main" id="{69796B8D-4BEA-119B-B2C1-40709EC035D5}"/>
              </a:ext>
            </a:extLst>
          </p:cNvPr>
          <p:cNvPicPr>
            <a:picLocks noChangeAspect="1"/>
          </p:cNvPicPr>
          <p:nvPr/>
        </p:nvPicPr>
        <p:blipFill>
          <a:blip r:embed="rId3"/>
          <a:stretch>
            <a:fillRect/>
          </a:stretch>
        </p:blipFill>
        <p:spPr>
          <a:xfrm>
            <a:off x="4170268" y="1043873"/>
            <a:ext cx="4485102" cy="348515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951836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1DA91-5C63-C84B-CB86-A8F11ACA3B28}"/>
              </a:ext>
            </a:extLst>
          </p:cNvPr>
          <p:cNvSpPr>
            <a:spLocks noGrp="1"/>
          </p:cNvSpPr>
          <p:nvPr>
            <p:ph type="title"/>
          </p:nvPr>
        </p:nvSpPr>
        <p:spPr/>
        <p:txBody>
          <a:bodyPr/>
          <a:lstStyle/>
          <a:p>
            <a:r>
              <a:rPr lang="en-GB" dirty="0"/>
              <a:t>Challenges to reproducibility</a:t>
            </a:r>
          </a:p>
        </p:txBody>
      </p:sp>
      <p:sp>
        <p:nvSpPr>
          <p:cNvPr id="3" name="Text Placeholder 2">
            <a:extLst>
              <a:ext uri="{FF2B5EF4-FFF2-40B4-BE49-F238E27FC236}">
                <a16:creationId xmlns:a16="http://schemas.microsoft.com/office/drawing/2014/main" id="{BC4D852A-A16B-C183-4519-42AC447DDD4F}"/>
              </a:ext>
            </a:extLst>
          </p:cNvPr>
          <p:cNvSpPr>
            <a:spLocks noGrp="1"/>
          </p:cNvSpPr>
          <p:nvPr>
            <p:ph type="body" sz="quarter" idx="20"/>
          </p:nvPr>
        </p:nvSpPr>
        <p:spPr/>
        <p:txBody>
          <a:bodyPr anchor="ctr"/>
          <a:lstStyle/>
          <a:p>
            <a:pPr marL="0" indent="0">
              <a:buNone/>
            </a:pPr>
            <a:r>
              <a:rPr lang="en-GB" sz="2400" dirty="0"/>
              <a:t>Questionable research practices (QRPs)</a:t>
            </a:r>
          </a:p>
          <a:p>
            <a:pPr marL="0" indent="0">
              <a:buNone/>
            </a:pPr>
            <a:r>
              <a:rPr lang="en-GB" sz="2400" dirty="0"/>
              <a:t>Biased statistical inference </a:t>
            </a:r>
          </a:p>
          <a:p>
            <a:pPr marL="0" indent="0">
              <a:buNone/>
            </a:pPr>
            <a:r>
              <a:rPr lang="en-GB" sz="2400" dirty="0"/>
              <a:t>Underpowered studies</a:t>
            </a:r>
          </a:p>
        </p:txBody>
      </p:sp>
    </p:spTree>
    <p:extLst>
      <p:ext uri="{BB962C8B-B14F-4D97-AF65-F5344CB8AC3E}">
        <p14:creationId xmlns:p14="http://schemas.microsoft.com/office/powerpoint/2010/main" val="42934971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EB32BC-77AE-8B84-68C9-7F76D4EC31A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14EC157-5BEF-3FCD-84EF-572903C45F5A}"/>
              </a:ext>
            </a:extLst>
          </p:cNvPr>
          <p:cNvSpPr>
            <a:spLocks noGrp="1"/>
          </p:cNvSpPr>
          <p:nvPr>
            <p:ph type="title"/>
          </p:nvPr>
        </p:nvSpPr>
        <p:spPr/>
        <p:txBody>
          <a:bodyPr/>
          <a:lstStyle/>
          <a:p>
            <a:r>
              <a:rPr lang="en-GB" dirty="0"/>
              <a:t>Sequential testing with NHST</a:t>
            </a:r>
          </a:p>
        </p:txBody>
      </p:sp>
      <mc:AlternateContent xmlns:mc="http://schemas.openxmlformats.org/markup-compatibility/2006">
        <mc:Choice xmlns:a14="http://schemas.microsoft.com/office/drawing/2010/main" Requires="a14">
          <p:sp>
            <p:nvSpPr>
              <p:cNvPr id="5" name="Text Placeholder 4">
                <a:extLst>
                  <a:ext uri="{FF2B5EF4-FFF2-40B4-BE49-F238E27FC236}">
                    <a16:creationId xmlns:a16="http://schemas.microsoft.com/office/drawing/2014/main" id="{F9A009BA-7AD3-044A-1442-DFDFD750575C}"/>
                  </a:ext>
                </a:extLst>
              </p:cNvPr>
              <p:cNvSpPr>
                <a:spLocks noGrp="1"/>
              </p:cNvSpPr>
              <p:nvPr>
                <p:ph type="body" sz="quarter" idx="20"/>
              </p:nvPr>
            </p:nvSpPr>
            <p:spPr>
              <a:xfrm>
                <a:off x="402134" y="1139617"/>
                <a:ext cx="6069424" cy="3536851"/>
              </a:xfrm>
            </p:spPr>
            <p:txBody>
              <a:bodyPr/>
              <a:lstStyle/>
              <a:p>
                <a:pPr marL="0" indent="0">
                  <a:buNone/>
                </a:pPr>
                <a:r>
                  <a:rPr lang="en-GB" dirty="0"/>
                  <a:t>Why “peek” at the data before hand? We might have solid evidence of an effect at that point. In a clinical trial this could save lives. </a:t>
                </a:r>
              </a:p>
              <a:p>
                <a:pPr marL="0" indent="0">
                  <a:buNone/>
                </a:pPr>
                <a:r>
                  <a:rPr lang="en-GB" dirty="0"/>
                  <a:t>In other fields it could save you time if you don’t know effect size to expect.</a:t>
                </a:r>
              </a:p>
              <a:p>
                <a:pPr marL="0" indent="0">
                  <a:buNone/>
                </a:pPr>
                <a:r>
                  <a:rPr lang="en-GB" dirty="0">
                    <a:solidFill>
                      <a:schemeClr val="accent1"/>
                    </a:solidFill>
                  </a:rPr>
                  <a:t>There is </a:t>
                </a:r>
                <a14:m>
                  <m:oMath xmlns:m="http://schemas.openxmlformats.org/officeDocument/2006/math">
                    <m:r>
                      <a:rPr lang="en-GB" i="1" dirty="0" smtClean="0">
                        <a:solidFill>
                          <a:schemeClr val="accent1"/>
                        </a:solidFill>
                        <a:latin typeface="Cambria Math" panose="02040503050406030204" pitchFamily="18" charset="0"/>
                        <a:ea typeface="Cambria Math" panose="02040503050406030204" pitchFamily="18" charset="0"/>
                      </a:rPr>
                      <m:t>𝛼</m:t>
                    </m:r>
                  </m:oMath>
                </a14:m>
                <a:r>
                  <a:rPr lang="en-GB" dirty="0">
                    <a:solidFill>
                      <a:schemeClr val="accent1"/>
                    </a:solidFill>
                    <a:ea typeface="Cambria Math" panose="02040503050406030204" pitchFamily="18" charset="0"/>
                  </a:rPr>
                  <a:t> (false positive error-rate) of a test and the </a:t>
                </a:r>
                <a:r>
                  <a:rPr lang="en-GB" dirty="0">
                    <a:solidFill>
                      <a:schemeClr val="accent1"/>
                    </a:solidFill>
                  </a:rPr>
                  <a:t>family-wise error-rate (FWER)</a:t>
                </a:r>
                <a:r>
                  <a:rPr lang="en-GB" dirty="0">
                    <a:solidFill>
                      <a:schemeClr val="accent1"/>
                    </a:solidFill>
                    <a:ea typeface="Cambria Math" panose="02040503050406030204" pitchFamily="18" charset="0"/>
                  </a:rPr>
                  <a:t>. We can keep the FWER at the same level. This is what we do with Bonferroni corrections: </a:t>
                </a:r>
              </a:p>
              <a:p>
                <a:pPr marL="0" indent="0">
                  <a:buNone/>
                </a:pPr>
                <a:r>
                  <a:rPr lang="en-GB" dirty="0">
                    <a:solidFill>
                      <a:schemeClr val="accent1"/>
                    </a:solidFill>
                    <a:ea typeface="Cambria Math" panose="02040503050406030204" pitchFamily="18" charset="0"/>
                  </a:rPr>
                  <a:t>alpha = alpha/</a:t>
                </a:r>
                <a:r>
                  <a:rPr lang="en-GB" dirty="0" err="1">
                    <a:solidFill>
                      <a:schemeClr val="accent1"/>
                    </a:solidFill>
                    <a:ea typeface="Cambria Math" panose="02040503050406030204" pitchFamily="18" charset="0"/>
                  </a:rPr>
                  <a:t>NumberOfTests</a:t>
                </a:r>
                <a:r>
                  <a:rPr lang="en-GB" dirty="0">
                    <a:solidFill>
                      <a:schemeClr val="accent1"/>
                    </a:solidFill>
                    <a:ea typeface="Cambria Math" panose="02040503050406030204" pitchFamily="18" charset="0"/>
                  </a:rPr>
                  <a:t> then FWER = alpha </a:t>
                </a:r>
              </a:p>
              <a:p>
                <a:pPr marL="0" indent="0">
                  <a:buNone/>
                </a:pPr>
                <a:endParaRPr lang="en-GB" dirty="0">
                  <a:solidFill>
                    <a:schemeClr val="accent1"/>
                  </a:solidFill>
                </a:endParaRPr>
              </a:p>
            </p:txBody>
          </p:sp>
        </mc:Choice>
        <mc:Fallback>
          <p:sp>
            <p:nvSpPr>
              <p:cNvPr id="5" name="Text Placeholder 4">
                <a:extLst>
                  <a:ext uri="{FF2B5EF4-FFF2-40B4-BE49-F238E27FC236}">
                    <a16:creationId xmlns:a16="http://schemas.microsoft.com/office/drawing/2014/main" id="{F9A009BA-7AD3-044A-1442-DFDFD750575C}"/>
                  </a:ext>
                </a:extLst>
              </p:cNvPr>
              <p:cNvSpPr>
                <a:spLocks noGrp="1" noRot="1" noChangeAspect="1" noMove="1" noResize="1" noEditPoints="1" noAdjustHandles="1" noChangeArrowheads="1" noChangeShapeType="1" noTextEdit="1"/>
              </p:cNvSpPr>
              <p:nvPr>
                <p:ph type="body" sz="quarter" idx="20"/>
              </p:nvPr>
            </p:nvSpPr>
            <p:spPr>
              <a:xfrm>
                <a:off x="402134" y="1139617"/>
                <a:ext cx="6069424" cy="3536851"/>
              </a:xfrm>
              <a:blipFill>
                <a:blip r:embed="rId2"/>
                <a:stretch>
                  <a:fillRect l="-2410" t="-1034"/>
                </a:stretch>
              </a:blipFill>
            </p:spPr>
            <p:txBody>
              <a:bodyPr/>
              <a:lstStyle/>
              <a:p>
                <a:r>
                  <a:rPr lang="en-GB">
                    <a:noFill/>
                  </a:rPr>
                  <a:t> </a:t>
                </a:r>
              </a:p>
            </p:txBody>
          </p:sp>
        </mc:Fallback>
      </mc:AlternateContent>
    </p:spTree>
    <p:extLst>
      <p:ext uri="{BB962C8B-B14F-4D97-AF65-F5344CB8AC3E}">
        <p14:creationId xmlns:p14="http://schemas.microsoft.com/office/powerpoint/2010/main" val="998082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08A22-49A6-6E39-36EF-AFE59DF25058}"/>
              </a:ext>
            </a:extLst>
          </p:cNvPr>
          <p:cNvSpPr>
            <a:spLocks noGrp="1"/>
          </p:cNvSpPr>
          <p:nvPr>
            <p:ph type="title"/>
          </p:nvPr>
        </p:nvSpPr>
        <p:spPr/>
        <p:txBody>
          <a:bodyPr/>
          <a:lstStyle/>
          <a:p>
            <a:r>
              <a:rPr lang="en-GB" dirty="0"/>
              <a:t>Alpha spending functions</a:t>
            </a:r>
          </a:p>
        </p:txBody>
      </p:sp>
      <p:sp>
        <p:nvSpPr>
          <p:cNvPr id="3" name="Text Placeholder 2">
            <a:extLst>
              <a:ext uri="{FF2B5EF4-FFF2-40B4-BE49-F238E27FC236}">
                <a16:creationId xmlns:a16="http://schemas.microsoft.com/office/drawing/2014/main" id="{91E56665-EE0C-5841-76A0-2349B73C4E21}"/>
              </a:ext>
            </a:extLst>
          </p:cNvPr>
          <p:cNvSpPr>
            <a:spLocks noGrp="1"/>
          </p:cNvSpPr>
          <p:nvPr>
            <p:ph type="body" sz="quarter" idx="20"/>
          </p:nvPr>
        </p:nvSpPr>
        <p:spPr/>
        <p:txBody>
          <a:bodyPr anchor="ctr"/>
          <a:lstStyle/>
          <a:p>
            <a:pPr>
              <a:buFont typeface="Arial" panose="020B0604020202020204" pitchFamily="34" charset="0"/>
              <a:buChar char="•"/>
            </a:pPr>
            <a:r>
              <a:rPr lang="en-GB" dirty="0">
                <a:solidFill>
                  <a:schemeClr val="accent1"/>
                </a:solidFill>
              </a:rPr>
              <a:t>O'Brien-Fleming when early stopping is less critical</a:t>
            </a:r>
          </a:p>
          <a:p>
            <a:pPr>
              <a:buFont typeface="Arial" panose="020B0604020202020204" pitchFamily="34" charset="0"/>
              <a:buChar char="•"/>
            </a:pPr>
            <a:r>
              <a:rPr lang="en-GB" dirty="0">
                <a:solidFill>
                  <a:schemeClr val="accent1"/>
                </a:solidFill>
              </a:rPr>
              <a:t>Pocock when all interim analyses are equally important</a:t>
            </a:r>
          </a:p>
          <a:p>
            <a:pPr>
              <a:buFont typeface="Arial" panose="020B0604020202020204" pitchFamily="34" charset="0"/>
              <a:buChar char="•"/>
            </a:pPr>
            <a:r>
              <a:rPr lang="en-GB" dirty="0">
                <a:solidFill>
                  <a:schemeClr val="accent1"/>
                </a:solidFill>
              </a:rPr>
              <a:t>Haybittle-Peto for very conservative interim analyses</a:t>
            </a:r>
          </a:p>
        </p:txBody>
      </p:sp>
    </p:spTree>
    <p:extLst>
      <p:ext uri="{BB962C8B-B14F-4D97-AF65-F5344CB8AC3E}">
        <p14:creationId xmlns:p14="http://schemas.microsoft.com/office/powerpoint/2010/main" val="14429425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0A658C-B709-CDDD-306A-1465C4E6A4A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650A149-1FA0-47BC-AB6A-16A3916DE1EA}"/>
              </a:ext>
            </a:extLst>
          </p:cNvPr>
          <p:cNvSpPr>
            <a:spLocks noGrp="1"/>
          </p:cNvSpPr>
          <p:nvPr>
            <p:ph type="title"/>
          </p:nvPr>
        </p:nvSpPr>
        <p:spPr/>
        <p:txBody>
          <a:bodyPr/>
          <a:lstStyle/>
          <a:p>
            <a:r>
              <a:rPr lang="en-GB" dirty="0"/>
              <a:t>Plan interim analysis</a:t>
            </a:r>
          </a:p>
        </p:txBody>
      </p:sp>
      <p:sp>
        <p:nvSpPr>
          <p:cNvPr id="5" name="Text Placeholder 4">
            <a:extLst>
              <a:ext uri="{FF2B5EF4-FFF2-40B4-BE49-F238E27FC236}">
                <a16:creationId xmlns:a16="http://schemas.microsoft.com/office/drawing/2014/main" id="{0114F368-E370-F854-C655-497487017CB8}"/>
              </a:ext>
            </a:extLst>
          </p:cNvPr>
          <p:cNvSpPr>
            <a:spLocks noGrp="1"/>
          </p:cNvSpPr>
          <p:nvPr>
            <p:ph type="body" sz="quarter" idx="20"/>
          </p:nvPr>
        </p:nvSpPr>
        <p:spPr>
          <a:xfrm>
            <a:off x="402133" y="1177717"/>
            <a:ext cx="4784910" cy="3536851"/>
          </a:xfrm>
        </p:spPr>
        <p:txBody>
          <a:bodyPr anchor="ctr"/>
          <a:lstStyle/>
          <a:p>
            <a:pPr marL="0" indent="0">
              <a:buNone/>
            </a:pPr>
            <a:r>
              <a:rPr lang="en-GB" b="1" dirty="0"/>
              <a:t>Efficacy boundary:</a:t>
            </a:r>
            <a:r>
              <a:rPr lang="en-GB" dirty="0"/>
              <a:t> Point at which you decide to stop because there is solid evidence of the effect.</a:t>
            </a:r>
          </a:p>
          <a:p>
            <a:pPr marL="0" indent="0">
              <a:buNone/>
            </a:pPr>
            <a:r>
              <a:rPr lang="en-GB" b="1" dirty="0"/>
              <a:t>Futility boundary:</a:t>
            </a:r>
            <a:r>
              <a:rPr lang="en-GB" dirty="0"/>
              <a:t> Point at which you decide to stop because evidence of an effect that tiny is not meaningful</a:t>
            </a:r>
          </a:p>
        </p:txBody>
      </p:sp>
    </p:spTree>
    <p:extLst>
      <p:ext uri="{BB962C8B-B14F-4D97-AF65-F5344CB8AC3E}">
        <p14:creationId xmlns:p14="http://schemas.microsoft.com/office/powerpoint/2010/main" val="23325930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34EE1-5FE7-4218-9585-57366114C2F9}"/>
              </a:ext>
            </a:extLst>
          </p:cNvPr>
          <p:cNvSpPr>
            <a:spLocks noGrp="1"/>
          </p:cNvSpPr>
          <p:nvPr>
            <p:ph type="title"/>
          </p:nvPr>
        </p:nvSpPr>
        <p:spPr/>
        <p:txBody>
          <a:bodyPr>
            <a:normAutofit fontScale="90000"/>
          </a:bodyPr>
          <a:lstStyle/>
          <a:p>
            <a:r>
              <a:rPr lang="en-GB" dirty="0"/>
              <a:t>P-values vs evidence in favour of the hypothesis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B444C49-5026-4176-9E53-F73BB01D2017}"/>
                  </a:ext>
                </a:extLst>
              </p:cNvPr>
              <p:cNvSpPr>
                <a:spLocks noGrp="1"/>
              </p:cNvSpPr>
              <p:nvPr>
                <p:ph type="body" sz="quarter" idx="20"/>
              </p:nvPr>
            </p:nvSpPr>
            <p:spPr>
              <a:xfrm>
                <a:off x="402133" y="1177717"/>
                <a:ext cx="4028353" cy="3536851"/>
              </a:xfrm>
            </p:spPr>
            <p:txBody>
              <a:bodyPr>
                <a:normAutofit/>
              </a:bodyPr>
              <a:lstStyle/>
              <a:p>
                <a:pPr marL="0" indent="0">
                  <a:buNone/>
                </a:pPr>
                <a:r>
                  <a:rPr lang="en-GB" dirty="0">
                    <a:solidFill>
                      <a:schemeClr val="tx1"/>
                    </a:solidFill>
                  </a:rPr>
                  <a:t>Bayes Factors are </a:t>
                </a:r>
                <a:r>
                  <a:rPr lang="en-GB" b="1" dirty="0">
                    <a:solidFill>
                      <a:schemeClr val="tx1"/>
                    </a:solidFill>
                  </a:rPr>
                  <a:t>likelihood</a:t>
                </a:r>
                <a:r>
                  <a:rPr lang="en-GB" dirty="0">
                    <a:solidFill>
                      <a:schemeClr val="tx1"/>
                    </a:solidFill>
                  </a:rPr>
                  <a:t> ratios. They can express the relative likelihood of the </a:t>
                </a:r>
                <a14:m>
                  <m:oMath xmlns:m="http://schemas.openxmlformats.org/officeDocument/2006/math">
                    <m:sSub>
                      <m:sSubPr>
                        <m:ctrlPr>
                          <a:rPr lang="en-GB" b="1" i="1" smtClean="0">
                            <a:solidFill>
                              <a:schemeClr val="tx1"/>
                            </a:solidFill>
                            <a:latin typeface="Cambria Math" panose="02040503050406030204" pitchFamily="18" charset="0"/>
                          </a:rPr>
                        </m:ctrlPr>
                      </m:sSubPr>
                      <m:e>
                        <m:r>
                          <a:rPr lang="en-GB" b="1" i="1" smtClean="0">
                            <a:solidFill>
                              <a:schemeClr val="tx1"/>
                            </a:solidFill>
                            <a:latin typeface="Cambria Math" panose="02040503050406030204" pitchFamily="18" charset="0"/>
                          </a:rPr>
                          <m:t>𝑯</m:t>
                        </m:r>
                      </m:e>
                      <m:sub>
                        <m:r>
                          <a:rPr lang="en-GB" b="1" i="1" smtClean="0">
                            <a:solidFill>
                              <a:schemeClr val="tx1"/>
                            </a:solidFill>
                            <a:latin typeface="Cambria Math" panose="02040503050406030204" pitchFamily="18" charset="0"/>
                          </a:rPr>
                          <m:t>𝟏</m:t>
                        </m:r>
                      </m:sub>
                    </m:sSub>
                  </m:oMath>
                </a14:m>
                <a:r>
                  <a:rPr lang="en-GB" dirty="0">
                    <a:solidFill>
                      <a:schemeClr val="tx1"/>
                    </a:solidFill>
                  </a:rPr>
                  <a:t> over </a:t>
                </a:r>
                <a14:m>
                  <m:oMath xmlns:m="http://schemas.openxmlformats.org/officeDocument/2006/math">
                    <m:sSub>
                      <m:sSubPr>
                        <m:ctrlPr>
                          <a:rPr lang="en-GB" b="1" i="1">
                            <a:solidFill>
                              <a:schemeClr val="tx1"/>
                            </a:solidFill>
                            <a:latin typeface="Cambria Math" panose="02040503050406030204" pitchFamily="18" charset="0"/>
                          </a:rPr>
                        </m:ctrlPr>
                      </m:sSubPr>
                      <m:e>
                        <m:r>
                          <a:rPr lang="en-GB" b="1" i="1">
                            <a:solidFill>
                              <a:schemeClr val="tx1"/>
                            </a:solidFill>
                            <a:latin typeface="Cambria Math" panose="02040503050406030204" pitchFamily="18" charset="0"/>
                          </a:rPr>
                          <m:t>𝑯</m:t>
                        </m:r>
                      </m:e>
                      <m:sub>
                        <m:r>
                          <a:rPr lang="en-GB" b="1" i="1">
                            <a:solidFill>
                              <a:schemeClr val="tx1"/>
                            </a:solidFill>
                            <a:latin typeface="Cambria Math" panose="02040503050406030204" pitchFamily="18" charset="0"/>
                          </a:rPr>
                          <m:t>𝟎</m:t>
                        </m:r>
                      </m:sub>
                    </m:sSub>
                  </m:oMath>
                </a14:m>
                <a:endParaRPr lang="en-GB" dirty="0">
                  <a:solidFill>
                    <a:schemeClr val="tx1"/>
                  </a:solidFill>
                </a:endParaRPr>
              </a:p>
              <a:p>
                <a:pPr marL="0" indent="0">
                  <a:buNone/>
                </a:pPr>
                <a:r>
                  <a:rPr lang="en-GB" dirty="0"/>
                  <a:t>Unlike frequentist statistics, they can be used to obtain evidence for </a:t>
                </a:r>
                <a14:m>
                  <m:oMath xmlns:m="http://schemas.openxmlformats.org/officeDocument/2006/math">
                    <m:sSub>
                      <m:sSubPr>
                        <m:ctrlPr>
                          <a:rPr lang="en-GB" b="1" i="1" smtClean="0">
                            <a:solidFill>
                              <a:schemeClr val="tx1"/>
                            </a:solidFill>
                            <a:latin typeface="Cambria Math" panose="02040503050406030204" pitchFamily="18" charset="0"/>
                          </a:rPr>
                        </m:ctrlPr>
                      </m:sSubPr>
                      <m:e>
                        <m:r>
                          <a:rPr lang="en-GB" b="1" i="1">
                            <a:solidFill>
                              <a:schemeClr val="tx1"/>
                            </a:solidFill>
                            <a:latin typeface="Cambria Math" panose="02040503050406030204" pitchFamily="18" charset="0"/>
                          </a:rPr>
                          <m:t>𝑯</m:t>
                        </m:r>
                      </m:e>
                      <m:sub>
                        <m:r>
                          <a:rPr lang="en-GB" b="1" i="1">
                            <a:solidFill>
                              <a:schemeClr val="tx1"/>
                            </a:solidFill>
                            <a:latin typeface="Cambria Math" panose="02040503050406030204" pitchFamily="18" charset="0"/>
                          </a:rPr>
                          <m:t>𝟎</m:t>
                        </m:r>
                      </m:sub>
                    </m:sSub>
                  </m:oMath>
                </a14:m>
                <a:r>
                  <a:rPr lang="en-GB" dirty="0"/>
                  <a:t>. </a:t>
                </a:r>
              </a:p>
              <a:p>
                <a:pPr marL="0" indent="0">
                  <a:buNone/>
                </a:pPr>
                <a:r>
                  <a:rPr lang="en-GB" dirty="0"/>
                  <a:t>We can then use them as a stopping rule: collect data until enough evidence is obtained either way.</a:t>
                </a:r>
              </a:p>
              <a:p>
                <a:pPr marL="0" indent="0">
                  <a:buNone/>
                </a:pPr>
                <a:endParaRPr lang="en-GB" dirty="0"/>
              </a:p>
              <a:p>
                <a:pPr marL="0" indent="0">
                  <a:buNone/>
                </a:pPr>
                <a:endParaRPr lang="en-GB" dirty="0"/>
              </a:p>
            </p:txBody>
          </p:sp>
        </mc:Choice>
        <mc:Fallback>
          <p:sp>
            <p:nvSpPr>
              <p:cNvPr id="3" name="Content Placeholder 2">
                <a:extLst>
                  <a:ext uri="{FF2B5EF4-FFF2-40B4-BE49-F238E27FC236}">
                    <a16:creationId xmlns:a16="http://schemas.microsoft.com/office/drawing/2014/main" id="{3B444C49-5026-4176-9E53-F73BB01D2017}"/>
                  </a:ext>
                </a:extLst>
              </p:cNvPr>
              <p:cNvSpPr>
                <a:spLocks noGrp="1" noRot="1" noChangeAspect="1" noMove="1" noResize="1" noEditPoints="1" noAdjustHandles="1" noChangeArrowheads="1" noChangeShapeType="1" noTextEdit="1"/>
              </p:cNvSpPr>
              <p:nvPr>
                <p:ph type="body" sz="quarter" idx="20"/>
              </p:nvPr>
            </p:nvSpPr>
            <p:spPr>
              <a:xfrm>
                <a:off x="402133" y="1177717"/>
                <a:ext cx="4028353" cy="3536851"/>
              </a:xfrm>
              <a:blipFill>
                <a:blip r:embed="rId3"/>
                <a:stretch>
                  <a:fillRect l="-3631" t="-862"/>
                </a:stretch>
              </a:blipFill>
            </p:spPr>
            <p:txBody>
              <a:bodyPr/>
              <a:lstStyle/>
              <a:p>
                <a:r>
                  <a:rPr lang="en-GB">
                    <a:noFill/>
                  </a:rPr>
                  <a:t> </a:t>
                </a:r>
              </a:p>
            </p:txBody>
          </p:sp>
        </mc:Fallback>
      </mc:AlternateContent>
      <p:sp>
        <p:nvSpPr>
          <p:cNvPr id="5" name="TextBox 4">
            <a:extLst>
              <a:ext uri="{FF2B5EF4-FFF2-40B4-BE49-F238E27FC236}">
                <a16:creationId xmlns:a16="http://schemas.microsoft.com/office/drawing/2014/main" id="{C3246C98-2463-1E62-1403-9761F299BA21}"/>
              </a:ext>
            </a:extLst>
          </p:cNvPr>
          <p:cNvSpPr txBox="1"/>
          <p:nvPr/>
        </p:nvSpPr>
        <p:spPr>
          <a:xfrm>
            <a:off x="293595" y="4425790"/>
            <a:ext cx="8676551" cy="523220"/>
          </a:xfrm>
          <a:prstGeom prst="rect">
            <a:avLst/>
          </a:prstGeom>
          <a:solidFill>
            <a:schemeClr val="bg1"/>
          </a:solidFill>
          <a:ln>
            <a:noFill/>
          </a:ln>
        </p:spPr>
        <p:txBody>
          <a:bodyPr wrap="square">
            <a:spAutoFit/>
          </a:bodyPr>
          <a:lstStyle/>
          <a:p>
            <a:pPr algn="l"/>
            <a:r>
              <a:rPr lang="en-GB" sz="1400" b="1" dirty="0">
                <a:solidFill>
                  <a:schemeClr val="accent1"/>
                </a:solidFill>
                <a:latin typeface="Arial"/>
                <a:cs typeface="Arial"/>
              </a:rPr>
              <a:t>Dienes, Z. (2014). Using Bayes to get the most out of non-significant results. Frontiers in Psychology, 5: 781. </a:t>
            </a:r>
            <a:r>
              <a:rPr lang="en-GB" sz="1400" b="1" dirty="0" err="1">
                <a:solidFill>
                  <a:schemeClr val="accent1"/>
                </a:solidFill>
                <a:latin typeface="Arial"/>
                <a:cs typeface="Arial"/>
              </a:rPr>
              <a:t>doi</a:t>
            </a:r>
            <a:r>
              <a:rPr lang="en-GB" sz="1400" b="1" dirty="0">
                <a:solidFill>
                  <a:schemeClr val="accent1"/>
                </a:solidFill>
                <a:latin typeface="Arial"/>
                <a:cs typeface="Arial"/>
              </a:rPr>
              <a:t>: 10.3389/fpsyg.2014.00781</a:t>
            </a:r>
          </a:p>
        </p:txBody>
      </p:sp>
      <p:sp>
        <p:nvSpPr>
          <p:cNvPr id="6" name="TextBox 5">
            <a:extLst>
              <a:ext uri="{FF2B5EF4-FFF2-40B4-BE49-F238E27FC236}">
                <a16:creationId xmlns:a16="http://schemas.microsoft.com/office/drawing/2014/main" id="{E458F2A8-9D78-2A09-0E6A-51D0432756B2}"/>
              </a:ext>
            </a:extLst>
          </p:cNvPr>
          <p:cNvSpPr txBox="1"/>
          <p:nvPr/>
        </p:nvSpPr>
        <p:spPr>
          <a:xfrm>
            <a:off x="4152900" y="2057400"/>
            <a:ext cx="65" cy="677108"/>
          </a:xfrm>
          <a:prstGeom prst="rect">
            <a:avLst/>
          </a:prstGeom>
          <a:solidFill>
            <a:schemeClr val="bg1"/>
          </a:solidFill>
        </p:spPr>
        <p:txBody>
          <a:bodyPr wrap="none" lIns="0" tIns="0" rIns="0" bIns="0" rtlCol="0">
            <a:spAutoFit/>
          </a:bodyPr>
          <a:lstStyle/>
          <a:p>
            <a:endParaRPr lang="en-GB" sz="4400" b="1" i="0" dirty="0">
              <a:solidFill>
                <a:schemeClr val="accent1"/>
              </a:solidFill>
              <a:latin typeface="Arial"/>
              <a:cs typeface="Arial"/>
            </a:endParaRPr>
          </a:p>
        </p:txBody>
      </p:sp>
      <p:sp>
        <p:nvSpPr>
          <p:cNvPr id="10" name="Content Placeholder 2">
            <a:extLst>
              <a:ext uri="{FF2B5EF4-FFF2-40B4-BE49-F238E27FC236}">
                <a16:creationId xmlns:a16="http://schemas.microsoft.com/office/drawing/2014/main" id="{91254958-3F6E-AFD3-9B42-CCC83970C7E7}"/>
              </a:ext>
            </a:extLst>
          </p:cNvPr>
          <p:cNvSpPr txBox="1">
            <a:spLocks/>
          </p:cNvSpPr>
          <p:nvPr/>
        </p:nvSpPr>
        <p:spPr>
          <a:xfrm>
            <a:off x="4811167" y="1215818"/>
            <a:ext cx="4028353" cy="2915312"/>
          </a:xfrm>
          <a:prstGeom prst="rect">
            <a:avLst/>
          </a:prstGeom>
        </p:spPr>
        <p:txBody>
          <a:bodyPr lIns="0">
            <a:normAutofit/>
          </a:bodyPr>
          <a:lstStyle>
            <a:lvl1pPr marL="198000" indent="-198000" algn="l" defTabSz="457200" rtl="0" eaLnBrk="1" latinLnBrk="0" hangingPunct="1">
              <a:spcBef>
                <a:spcPts val="300"/>
              </a:spcBef>
              <a:spcAft>
                <a:spcPts val="300"/>
              </a:spcAft>
              <a:buFont typeface="Lucida Grande"/>
              <a:buChar char="-"/>
              <a:defRPr sz="1800" b="0" i="0" kern="1200" baseline="0">
                <a:solidFill>
                  <a:schemeClr val="tx1"/>
                </a:solidFill>
                <a:latin typeface="Arial"/>
                <a:ea typeface="+mn-ea"/>
                <a:cs typeface="Arial"/>
              </a:defRPr>
            </a:lvl1pPr>
            <a:lvl2pPr marL="453600" indent="-212400" algn="l" defTabSz="457200" rtl="0" eaLnBrk="1" latinLnBrk="0" hangingPunct="1">
              <a:spcBef>
                <a:spcPts val="300"/>
              </a:spcBef>
              <a:spcAft>
                <a:spcPts val="300"/>
              </a:spcAft>
              <a:buFont typeface="Lucida Grande"/>
              <a:buChar char="-"/>
              <a:defRPr sz="1800" b="0" i="0" kern="1200">
                <a:solidFill>
                  <a:schemeClr val="tx1"/>
                </a:solidFill>
                <a:latin typeface="Arial"/>
                <a:ea typeface="+mn-ea"/>
                <a:cs typeface="Arial"/>
              </a:defRPr>
            </a:lvl2pPr>
            <a:lvl3pPr marL="640800" indent="-158400" algn="l" defTabSz="457200" rtl="0" eaLnBrk="1" latinLnBrk="0" hangingPunct="1">
              <a:spcBef>
                <a:spcPts val="300"/>
              </a:spcBef>
              <a:spcAft>
                <a:spcPts val="300"/>
              </a:spcAft>
              <a:buFont typeface="Lucida Grande"/>
              <a:buChar char="-"/>
              <a:defRPr sz="1800" b="0" i="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Lucida Grande"/>
              <a:buNone/>
            </a:pPr>
            <a:r>
              <a:rPr lang="en-GB" sz="2000" dirty="0">
                <a:solidFill>
                  <a:schemeClr val="accent1"/>
                </a:solidFill>
              </a:rPr>
              <a:t>[Bayes factors: interpretation; formulas]</a:t>
            </a:r>
          </a:p>
          <a:p>
            <a:pPr marL="0" indent="0">
              <a:buFont typeface="Lucida Grande"/>
              <a:buNone/>
            </a:pPr>
            <a:endParaRPr lang="en-GB" sz="2000" dirty="0">
              <a:solidFill>
                <a:schemeClr val="accent1"/>
              </a:solidFill>
            </a:endParaRPr>
          </a:p>
          <a:p>
            <a:pPr marL="0" indent="0">
              <a:buFont typeface="Lucida Grande"/>
              <a:buNone/>
            </a:pPr>
            <a:r>
              <a:rPr lang="en-GB" sz="2000" b="1" dirty="0">
                <a:solidFill>
                  <a:schemeClr val="accent1"/>
                </a:solidFill>
              </a:rPr>
              <a:t>[Bayesian statistics primer]</a:t>
            </a:r>
          </a:p>
        </p:txBody>
      </p:sp>
    </p:spTree>
    <p:extLst>
      <p:ext uri="{BB962C8B-B14F-4D97-AF65-F5344CB8AC3E}">
        <p14:creationId xmlns:p14="http://schemas.microsoft.com/office/powerpoint/2010/main" val="2957789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73CA71-BDD5-D050-7226-576666FCB6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4BE2ED-B5BE-6458-599E-8BC90303F961}"/>
              </a:ext>
            </a:extLst>
          </p:cNvPr>
          <p:cNvSpPr>
            <a:spLocks noGrp="1"/>
          </p:cNvSpPr>
          <p:nvPr>
            <p:ph type="title"/>
          </p:nvPr>
        </p:nvSpPr>
        <p:spPr/>
        <p:txBody>
          <a:bodyPr/>
          <a:lstStyle/>
          <a:p>
            <a:r>
              <a:rPr lang="en-GB"/>
              <a:t>Session 3 </a:t>
            </a:r>
            <a:r>
              <a:rPr lang="en-GB" dirty="0"/>
              <a:t>worksheets</a:t>
            </a:r>
          </a:p>
        </p:txBody>
      </p:sp>
      <p:sp>
        <p:nvSpPr>
          <p:cNvPr id="3" name="Text Placeholder 2">
            <a:extLst>
              <a:ext uri="{FF2B5EF4-FFF2-40B4-BE49-F238E27FC236}">
                <a16:creationId xmlns:a16="http://schemas.microsoft.com/office/drawing/2014/main" id="{5A4757D8-497B-FE5F-0714-802A51D4C837}"/>
              </a:ext>
            </a:extLst>
          </p:cNvPr>
          <p:cNvSpPr>
            <a:spLocks noGrp="1"/>
          </p:cNvSpPr>
          <p:nvPr>
            <p:ph type="body" sz="quarter" idx="20"/>
          </p:nvPr>
        </p:nvSpPr>
        <p:spPr/>
        <p:txBody>
          <a:bodyPr/>
          <a:lstStyle/>
          <a:p>
            <a:pPr marL="0" indent="0">
              <a:buNone/>
            </a:pPr>
            <a:r>
              <a:rPr lang="en-GB" dirty="0"/>
              <a:t>Exercise XX.XX:</a:t>
            </a:r>
          </a:p>
          <a:p>
            <a:pPr marL="0" indent="0">
              <a:buNone/>
            </a:pPr>
            <a:endParaRPr lang="en-GB" dirty="0"/>
          </a:p>
          <a:p>
            <a:pPr marL="0" indent="0">
              <a:buNone/>
            </a:pPr>
            <a:r>
              <a:rPr lang="en-GB" dirty="0"/>
              <a:t>Exercise XX.XX:</a:t>
            </a:r>
          </a:p>
          <a:p>
            <a:pPr marL="0" indent="0">
              <a:buNone/>
            </a:pPr>
            <a:endParaRPr lang="en-GB" dirty="0"/>
          </a:p>
          <a:p>
            <a:pPr marL="0" indent="0">
              <a:buNone/>
            </a:pPr>
            <a:r>
              <a:rPr lang="en-GB" dirty="0"/>
              <a:t>Exercise XX.XX:</a:t>
            </a:r>
          </a:p>
          <a:p>
            <a:pPr marL="0" indent="0">
              <a:buNone/>
            </a:pPr>
            <a:endParaRPr lang="en-GB" dirty="0"/>
          </a:p>
        </p:txBody>
      </p:sp>
    </p:spTree>
    <p:extLst>
      <p:ext uri="{BB962C8B-B14F-4D97-AF65-F5344CB8AC3E}">
        <p14:creationId xmlns:p14="http://schemas.microsoft.com/office/powerpoint/2010/main" val="2313892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D131F-837F-94D5-E8C4-DC2C57CF7F21}"/>
              </a:ext>
            </a:extLst>
          </p:cNvPr>
          <p:cNvSpPr>
            <a:spLocks noGrp="1"/>
          </p:cNvSpPr>
          <p:nvPr>
            <p:ph type="title"/>
          </p:nvPr>
        </p:nvSpPr>
        <p:spPr/>
        <p:txBody>
          <a:bodyPr/>
          <a:lstStyle/>
          <a:p>
            <a:r>
              <a:rPr lang="en-GB" dirty="0"/>
              <a:t>Program</a:t>
            </a:r>
          </a:p>
        </p:txBody>
      </p:sp>
      <p:sp>
        <p:nvSpPr>
          <p:cNvPr id="3" name="Text Placeholder 2">
            <a:extLst>
              <a:ext uri="{FF2B5EF4-FFF2-40B4-BE49-F238E27FC236}">
                <a16:creationId xmlns:a16="http://schemas.microsoft.com/office/drawing/2014/main" id="{1F55BB46-B671-2795-1253-0E30F18418B1}"/>
              </a:ext>
            </a:extLst>
          </p:cNvPr>
          <p:cNvSpPr>
            <a:spLocks noGrp="1"/>
          </p:cNvSpPr>
          <p:nvPr>
            <p:ph type="body" sz="quarter" idx="20"/>
          </p:nvPr>
        </p:nvSpPr>
        <p:spPr/>
        <p:txBody>
          <a:bodyPr/>
          <a:lstStyle/>
          <a:p>
            <a:pPr marL="0" indent="0">
              <a:buNone/>
            </a:pPr>
            <a:r>
              <a:rPr lang="en-GB" b="1" dirty="0"/>
              <a:t>Session 1: P-values and forking paths</a:t>
            </a:r>
          </a:p>
          <a:p>
            <a:pPr marL="0" indent="0">
              <a:buNone/>
            </a:pPr>
            <a:r>
              <a:rPr lang="en-GB" dirty="0"/>
              <a:t>How reporting and analytical choices impact the interpretation of p-values</a:t>
            </a:r>
          </a:p>
          <a:p>
            <a:pPr marL="0" indent="0">
              <a:buNone/>
            </a:pPr>
            <a:endParaRPr lang="en-GB" dirty="0"/>
          </a:p>
          <a:p>
            <a:pPr marL="0" indent="0">
              <a:buNone/>
            </a:pPr>
            <a:r>
              <a:rPr lang="en-GB" b="1" dirty="0"/>
              <a:t>Session 2: Power and sample selection</a:t>
            </a:r>
          </a:p>
          <a:p>
            <a:pPr marL="0" indent="0">
              <a:buNone/>
            </a:pPr>
            <a:r>
              <a:rPr lang="en-GB" dirty="0"/>
              <a:t>How to calculate power to select a suitable sample</a:t>
            </a:r>
          </a:p>
          <a:p>
            <a:pPr marL="0" indent="0">
              <a:buNone/>
            </a:pPr>
            <a:endParaRPr lang="en-GB" dirty="0"/>
          </a:p>
          <a:p>
            <a:pPr marL="0" indent="0">
              <a:buNone/>
            </a:pPr>
            <a:r>
              <a:rPr lang="en-GB" b="1" dirty="0"/>
              <a:t>Session 3: Strength of evidence and sample selection</a:t>
            </a:r>
          </a:p>
          <a:p>
            <a:pPr marL="0" indent="0">
              <a:buNone/>
            </a:pPr>
            <a:r>
              <a:rPr lang="en-GB" dirty="0"/>
              <a:t>Flexible but valid ways of selecting sample size</a:t>
            </a:r>
          </a:p>
          <a:p>
            <a:pPr marL="0" indent="0">
              <a:buNone/>
            </a:pPr>
            <a:endParaRPr lang="en-GB" dirty="0"/>
          </a:p>
        </p:txBody>
      </p:sp>
    </p:spTree>
    <p:extLst>
      <p:ext uri="{BB962C8B-B14F-4D97-AF65-F5344CB8AC3E}">
        <p14:creationId xmlns:p14="http://schemas.microsoft.com/office/powerpoint/2010/main" val="3906000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B59AD-390F-DF47-895D-6664E0C8C6E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AC2EEBD0-76EC-14C1-BCA0-10112CE80A50}"/>
              </a:ext>
            </a:extLst>
          </p:cNvPr>
          <p:cNvSpPr>
            <a:spLocks noGrp="1"/>
          </p:cNvSpPr>
          <p:nvPr>
            <p:ph type="title"/>
          </p:nvPr>
        </p:nvSpPr>
        <p:spPr/>
        <p:txBody>
          <a:bodyPr/>
          <a:lstStyle/>
          <a:p>
            <a:r>
              <a:rPr lang="en-GB" dirty="0"/>
              <a:t>Session 1: P-values and  forking paths</a:t>
            </a:r>
          </a:p>
        </p:txBody>
      </p:sp>
      <p:sp>
        <p:nvSpPr>
          <p:cNvPr id="5" name="Text Placeholder 4">
            <a:extLst>
              <a:ext uri="{FF2B5EF4-FFF2-40B4-BE49-F238E27FC236}">
                <a16:creationId xmlns:a16="http://schemas.microsoft.com/office/drawing/2014/main" id="{8D27BC6A-FEC9-73EB-0607-B4582BE96DFB}"/>
              </a:ext>
            </a:extLst>
          </p:cNvPr>
          <p:cNvSpPr>
            <a:spLocks noGrp="1"/>
          </p:cNvSpPr>
          <p:nvPr>
            <p:ph type="body" sz="quarter" idx="20"/>
          </p:nvPr>
        </p:nvSpPr>
        <p:spPr/>
        <p:txBody>
          <a:bodyPr/>
          <a:lstStyle/>
          <a:p>
            <a:pPr marL="0" indent="0">
              <a:buNone/>
            </a:pPr>
            <a:endParaRPr lang="en-GB" dirty="0"/>
          </a:p>
          <a:p>
            <a:pPr marL="0" indent="0">
              <a:buNone/>
            </a:pPr>
            <a:endParaRPr lang="en-GB" dirty="0"/>
          </a:p>
        </p:txBody>
      </p:sp>
      <p:pic>
        <p:nvPicPr>
          <p:cNvPr id="12290" name="Picture 2">
            <a:extLst>
              <a:ext uri="{FF2B5EF4-FFF2-40B4-BE49-F238E27FC236}">
                <a16:creationId xmlns:a16="http://schemas.microsoft.com/office/drawing/2014/main" id="{8606ADB9-D1AD-CABD-1992-950249037D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2344" y="1177717"/>
            <a:ext cx="2643901" cy="369088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B59D80A-F161-7785-2A62-CF8F57CEF74D}"/>
              </a:ext>
            </a:extLst>
          </p:cNvPr>
          <p:cNvSpPr txBox="1"/>
          <p:nvPr/>
        </p:nvSpPr>
        <p:spPr>
          <a:xfrm>
            <a:off x="320040" y="1318260"/>
            <a:ext cx="5010211" cy="2624825"/>
          </a:xfrm>
          <a:prstGeom prst="rect">
            <a:avLst/>
          </a:prstGeom>
          <a:solidFill>
            <a:schemeClr val="bg1"/>
          </a:solidFill>
        </p:spPr>
        <p:txBody>
          <a:bodyPr wrap="square" lIns="216000" tIns="187200" rIns="216000" bIns="187200" rtlCol="0">
            <a:spAutoFit/>
          </a:bodyPr>
          <a:lstStyle/>
          <a:p>
            <a:r>
              <a:rPr lang="en-GB" sz="2000" b="1" i="0" dirty="0">
                <a:solidFill>
                  <a:schemeClr val="bg2">
                    <a:lumMod val="10000"/>
                  </a:schemeClr>
                </a:solidFill>
                <a:latin typeface="Arial"/>
                <a:cs typeface="Arial"/>
              </a:rPr>
              <a:t>False positive inflation</a:t>
            </a:r>
            <a:endParaRPr lang="en-GB" sz="2000" i="0" dirty="0">
              <a:solidFill>
                <a:schemeClr val="bg2">
                  <a:lumMod val="10000"/>
                </a:schemeClr>
              </a:solidFill>
              <a:latin typeface="Arial"/>
              <a:cs typeface="Arial"/>
            </a:endParaRPr>
          </a:p>
          <a:p>
            <a:pPr marL="342900" indent="-342900">
              <a:buFont typeface="Arial" panose="020B0604020202020204" pitchFamily="34" charset="0"/>
              <a:buChar char="•"/>
            </a:pPr>
            <a:endParaRPr lang="en-GB" i="0" dirty="0">
              <a:solidFill>
                <a:schemeClr val="bg2">
                  <a:lumMod val="10000"/>
                </a:schemeClr>
              </a:solidFill>
              <a:latin typeface="Arial"/>
              <a:cs typeface="Arial"/>
            </a:endParaRPr>
          </a:p>
          <a:p>
            <a:r>
              <a:rPr lang="en-GB" dirty="0">
                <a:solidFill>
                  <a:schemeClr val="bg2">
                    <a:lumMod val="10000"/>
                  </a:schemeClr>
                </a:solidFill>
                <a:latin typeface="Arial"/>
                <a:cs typeface="Arial"/>
              </a:rPr>
              <a:t>By d</a:t>
            </a:r>
            <a:r>
              <a:rPr lang="en-GB" i="0" dirty="0">
                <a:solidFill>
                  <a:schemeClr val="bg2">
                    <a:lumMod val="10000"/>
                  </a:schemeClr>
                </a:solidFill>
                <a:latin typeface="Arial"/>
                <a:cs typeface="Arial"/>
              </a:rPr>
              <a:t>ata dredging (a.k.a.</a:t>
            </a:r>
            <a:r>
              <a:rPr lang="en-GB" dirty="0">
                <a:solidFill>
                  <a:schemeClr val="bg2">
                    <a:lumMod val="10000"/>
                  </a:schemeClr>
                </a:solidFill>
                <a:latin typeface="Arial"/>
                <a:cs typeface="Arial"/>
              </a:rPr>
              <a:t>,</a:t>
            </a:r>
            <a:r>
              <a:rPr lang="en-GB" i="0" dirty="0">
                <a:solidFill>
                  <a:schemeClr val="bg2">
                    <a:lumMod val="10000"/>
                  </a:schemeClr>
                </a:solidFill>
                <a:latin typeface="Arial"/>
                <a:cs typeface="Arial"/>
              </a:rPr>
              <a:t> fishing expeditions or p-hacking): Reporting the values of outcomes that are statisticall</a:t>
            </a:r>
            <a:r>
              <a:rPr lang="en-GB" dirty="0">
                <a:solidFill>
                  <a:schemeClr val="bg2">
                    <a:lumMod val="10000"/>
                  </a:schemeClr>
                </a:solidFill>
                <a:latin typeface="Arial"/>
                <a:cs typeface="Arial"/>
              </a:rPr>
              <a:t>y </a:t>
            </a:r>
            <a:r>
              <a:rPr lang="en-GB" i="0" dirty="0">
                <a:solidFill>
                  <a:schemeClr val="bg2">
                    <a:lumMod val="10000"/>
                  </a:schemeClr>
                </a:solidFill>
                <a:latin typeface="Arial"/>
                <a:cs typeface="Arial"/>
              </a:rPr>
              <a:t>significant</a:t>
            </a:r>
          </a:p>
          <a:p>
            <a:pPr marL="342900" indent="-342900">
              <a:buFont typeface="Arial" panose="020B0604020202020204" pitchFamily="34" charset="0"/>
              <a:buChar char="•"/>
            </a:pPr>
            <a:endParaRPr lang="en-GB" i="0" dirty="0">
              <a:solidFill>
                <a:schemeClr val="bg2">
                  <a:lumMod val="10000"/>
                </a:schemeClr>
              </a:solidFill>
              <a:latin typeface="Arial"/>
              <a:cs typeface="Arial"/>
            </a:endParaRPr>
          </a:p>
          <a:p>
            <a:r>
              <a:rPr lang="en-GB" i="0" dirty="0">
                <a:solidFill>
                  <a:schemeClr val="bg2">
                    <a:lumMod val="10000"/>
                  </a:schemeClr>
                </a:solidFill>
                <a:latin typeface="Arial"/>
                <a:cs typeface="Arial"/>
              </a:rPr>
              <a:t>By reporting analytical choices </a:t>
            </a:r>
            <a:r>
              <a:rPr lang="en-GB" dirty="0">
                <a:solidFill>
                  <a:schemeClr val="bg2">
                    <a:lumMod val="10000"/>
                  </a:schemeClr>
                </a:solidFill>
                <a:latin typeface="Arial"/>
                <a:cs typeface="Arial"/>
              </a:rPr>
              <a:t>that led to statistically significant results</a:t>
            </a:r>
          </a:p>
        </p:txBody>
      </p:sp>
    </p:spTree>
    <p:extLst>
      <p:ext uri="{BB962C8B-B14F-4D97-AF65-F5344CB8AC3E}">
        <p14:creationId xmlns:p14="http://schemas.microsoft.com/office/powerpoint/2010/main" val="2289221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2A5CB9-36AB-B9D9-34C8-B81A46EB99C8}"/>
              </a:ext>
            </a:extLst>
          </p:cNvPr>
          <p:cNvSpPr>
            <a:spLocks noGrp="1"/>
          </p:cNvSpPr>
          <p:nvPr>
            <p:ph type="title"/>
          </p:nvPr>
        </p:nvSpPr>
        <p:spPr>
          <a:xfrm rot="16200000">
            <a:off x="-3639645" y="90792"/>
            <a:ext cx="8304607" cy="1079884"/>
          </a:xfrm>
        </p:spPr>
        <p:txBody>
          <a:bodyPr/>
          <a:lstStyle/>
          <a:p>
            <a:r>
              <a:rPr lang="en-GB" sz="2800" dirty="0"/>
              <a:t>Dance of the p-values</a:t>
            </a:r>
            <a:br>
              <a:rPr lang="en-GB" sz="2800" dirty="0"/>
            </a:br>
            <a:r>
              <a:rPr lang="en-GB" sz="2800" dirty="0"/>
              <a:t> (10’)</a:t>
            </a:r>
          </a:p>
        </p:txBody>
      </p:sp>
      <p:pic>
        <p:nvPicPr>
          <p:cNvPr id="2" name="Online Media 1" title="Dance p 3 Mar09">
            <a:hlinkClick r:id="" action="ppaction://media"/>
            <a:extLst>
              <a:ext uri="{FF2B5EF4-FFF2-40B4-BE49-F238E27FC236}">
                <a16:creationId xmlns:a16="http://schemas.microsoft.com/office/drawing/2014/main" id="{A73033E5-8546-982C-CC8D-EC245AE7D1E7}"/>
              </a:ext>
            </a:extLst>
          </p:cNvPr>
          <p:cNvPicPr>
            <a:picLocks noRot="1" noChangeAspect="1"/>
          </p:cNvPicPr>
          <p:nvPr>
            <a:videoFile r:link="rId1"/>
          </p:nvPr>
        </p:nvPicPr>
        <p:blipFill>
          <a:blip r:embed="rId4"/>
          <a:stretch>
            <a:fillRect/>
          </a:stretch>
        </p:blipFill>
        <p:spPr>
          <a:xfrm>
            <a:off x="1380119" y="145684"/>
            <a:ext cx="6469507" cy="4852131"/>
          </a:xfrm>
          <a:prstGeom prst="rect">
            <a:avLst/>
          </a:prstGeom>
        </p:spPr>
      </p:pic>
    </p:spTree>
    <p:extLst>
      <p:ext uri="{BB962C8B-B14F-4D97-AF65-F5344CB8AC3E}">
        <p14:creationId xmlns:p14="http://schemas.microsoft.com/office/powerpoint/2010/main" val="1399300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05B3A-9FC3-6B25-899E-97CE9B69A5BD}"/>
              </a:ext>
            </a:extLst>
          </p:cNvPr>
          <p:cNvSpPr>
            <a:spLocks noGrp="1"/>
          </p:cNvSpPr>
          <p:nvPr>
            <p:ph type="title"/>
          </p:nvPr>
        </p:nvSpPr>
        <p:spPr/>
        <p:txBody>
          <a:bodyPr/>
          <a:lstStyle/>
          <a:p>
            <a:r>
              <a:rPr lang="en-GB" dirty="0"/>
              <a:t>Robustness</a:t>
            </a:r>
          </a:p>
        </p:txBody>
      </p:sp>
      <p:sp>
        <p:nvSpPr>
          <p:cNvPr id="3" name="Text Placeholder 2">
            <a:extLst>
              <a:ext uri="{FF2B5EF4-FFF2-40B4-BE49-F238E27FC236}">
                <a16:creationId xmlns:a16="http://schemas.microsoft.com/office/drawing/2014/main" id="{ACCE48BA-D0F9-8EA4-CF1E-7922AE959DC4}"/>
              </a:ext>
            </a:extLst>
          </p:cNvPr>
          <p:cNvSpPr>
            <a:spLocks noGrp="1"/>
          </p:cNvSpPr>
          <p:nvPr>
            <p:ph type="body" sz="quarter" idx="20"/>
          </p:nvPr>
        </p:nvSpPr>
        <p:spPr>
          <a:xfrm>
            <a:off x="402133" y="1177717"/>
            <a:ext cx="3316427" cy="3536851"/>
          </a:xfrm>
        </p:spPr>
        <p:txBody>
          <a:bodyPr/>
          <a:lstStyle/>
          <a:p>
            <a:pPr marL="0" indent="0">
              <a:buNone/>
            </a:pPr>
            <a:r>
              <a:rPr lang="en-GB" b="1" dirty="0"/>
              <a:t>Multiverse analysis</a:t>
            </a:r>
          </a:p>
          <a:p>
            <a:pPr marL="0" indent="0">
              <a:buNone/>
            </a:pPr>
            <a:r>
              <a:rPr lang="en-GB" sz="1600" dirty="0"/>
              <a:t>How can we evaluate impact of analytical choices? </a:t>
            </a:r>
          </a:p>
          <a:p>
            <a:pPr marL="0" indent="0">
              <a:buNone/>
            </a:pPr>
            <a:r>
              <a:rPr lang="en-GB" sz="1600" dirty="0"/>
              <a:t>We could navigate the garden of forking paths and report the outcome (effect) corresponding to each choice.</a:t>
            </a:r>
          </a:p>
        </p:txBody>
      </p:sp>
      <p:pic>
        <p:nvPicPr>
          <p:cNvPr id="5" name="Picture 4">
            <a:extLst>
              <a:ext uri="{FF2B5EF4-FFF2-40B4-BE49-F238E27FC236}">
                <a16:creationId xmlns:a16="http://schemas.microsoft.com/office/drawing/2014/main" id="{628598EE-46A7-A1CC-EABD-998AA28CDC84}"/>
              </a:ext>
            </a:extLst>
          </p:cNvPr>
          <p:cNvPicPr>
            <a:picLocks noChangeAspect="1"/>
          </p:cNvPicPr>
          <p:nvPr/>
        </p:nvPicPr>
        <p:blipFill>
          <a:blip r:embed="rId2"/>
          <a:stretch>
            <a:fillRect/>
          </a:stretch>
        </p:blipFill>
        <p:spPr>
          <a:xfrm>
            <a:off x="4144066" y="548050"/>
            <a:ext cx="4084616" cy="409020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014665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F64B6B-322B-8166-C9BE-43AFC2A0BD4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24137E1-C421-EC5C-9E4D-BF0549005AB4}"/>
              </a:ext>
            </a:extLst>
          </p:cNvPr>
          <p:cNvSpPr>
            <a:spLocks noGrp="1"/>
          </p:cNvSpPr>
          <p:nvPr>
            <p:ph type="title"/>
          </p:nvPr>
        </p:nvSpPr>
        <p:spPr/>
        <p:txBody>
          <a:bodyPr/>
          <a:lstStyle/>
          <a:p>
            <a:r>
              <a:rPr lang="en-GB" dirty="0"/>
              <a:t>Session 1 worksheets</a:t>
            </a:r>
          </a:p>
        </p:txBody>
      </p:sp>
      <p:sp>
        <p:nvSpPr>
          <p:cNvPr id="5" name="Text Placeholder 4">
            <a:extLst>
              <a:ext uri="{FF2B5EF4-FFF2-40B4-BE49-F238E27FC236}">
                <a16:creationId xmlns:a16="http://schemas.microsoft.com/office/drawing/2014/main" id="{16C89223-ED6F-90A1-CADB-7ECDD98ED951}"/>
              </a:ext>
            </a:extLst>
          </p:cNvPr>
          <p:cNvSpPr>
            <a:spLocks noGrp="1"/>
          </p:cNvSpPr>
          <p:nvPr>
            <p:ph type="body" sz="quarter" idx="20"/>
          </p:nvPr>
        </p:nvSpPr>
        <p:spPr>
          <a:xfrm>
            <a:off x="402133" y="1177717"/>
            <a:ext cx="8185607" cy="3536851"/>
          </a:xfrm>
        </p:spPr>
        <p:txBody>
          <a:bodyPr/>
          <a:lstStyle/>
          <a:p>
            <a:pPr marL="0" indent="0">
              <a:buNone/>
            </a:pPr>
            <a:r>
              <a:rPr lang="en-GB" dirty="0"/>
              <a:t>Exercise 4.1 (XX’): The dance of the p-values</a:t>
            </a:r>
          </a:p>
          <a:p>
            <a:pPr marL="0" indent="0">
              <a:buNone/>
            </a:pPr>
            <a:r>
              <a:rPr lang="en-GB" dirty="0"/>
              <a:t>P-values in the absence and presence of an effect. </a:t>
            </a:r>
          </a:p>
          <a:p>
            <a:pPr marL="0" indent="0">
              <a:buNone/>
            </a:pPr>
            <a:endParaRPr lang="en-GB" dirty="0"/>
          </a:p>
          <a:p>
            <a:pPr marL="0" indent="0">
              <a:buNone/>
            </a:pPr>
            <a:r>
              <a:rPr lang="en-GB" dirty="0"/>
              <a:t>Exercise 4.2 (XX’): P-hacking challenge</a:t>
            </a:r>
          </a:p>
          <a:p>
            <a:pPr marL="0" indent="0">
              <a:buNone/>
            </a:pPr>
            <a:r>
              <a:rPr lang="en-GB" dirty="0"/>
              <a:t>How easy is it to find a significant effect when none is there?</a:t>
            </a:r>
          </a:p>
          <a:p>
            <a:pPr marL="0" indent="0">
              <a:buNone/>
            </a:pPr>
            <a:endParaRPr lang="en-GB" dirty="0"/>
          </a:p>
          <a:p>
            <a:pPr marL="0" indent="0">
              <a:buNone/>
            </a:pPr>
            <a:r>
              <a:rPr lang="en-GB" dirty="0"/>
              <a:t>Exercise 4.3 (XX’): Multiverse analysis </a:t>
            </a:r>
          </a:p>
          <a:p>
            <a:pPr marL="0" indent="0">
              <a:buNone/>
            </a:pPr>
            <a:r>
              <a:rPr lang="en-GB" dirty="0"/>
              <a:t>Navigating the garden of forking paths as a way of assess robustness of findings.</a:t>
            </a:r>
          </a:p>
          <a:p>
            <a:pPr marL="0" indent="0">
              <a:buNone/>
            </a:pPr>
            <a:endParaRPr lang="en-GB" dirty="0"/>
          </a:p>
        </p:txBody>
      </p:sp>
    </p:spTree>
    <p:extLst>
      <p:ext uri="{BB962C8B-B14F-4D97-AF65-F5344CB8AC3E}">
        <p14:creationId xmlns:p14="http://schemas.microsoft.com/office/powerpoint/2010/main" val="2324171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0CDCE-6FE0-D827-C8F3-8D1DB09CB629}"/>
              </a:ext>
            </a:extLst>
          </p:cNvPr>
          <p:cNvSpPr>
            <a:spLocks noGrp="1"/>
          </p:cNvSpPr>
          <p:nvPr>
            <p:ph type="title"/>
          </p:nvPr>
        </p:nvSpPr>
        <p:spPr/>
        <p:txBody>
          <a:bodyPr/>
          <a:lstStyle/>
          <a:p>
            <a:r>
              <a:rPr lang="en-GB" dirty="0"/>
              <a:t>Session 2: Power and sample selection</a:t>
            </a:r>
          </a:p>
        </p:txBody>
      </p:sp>
      <p:sp>
        <p:nvSpPr>
          <p:cNvPr id="3" name="Text Placeholder 2">
            <a:extLst>
              <a:ext uri="{FF2B5EF4-FFF2-40B4-BE49-F238E27FC236}">
                <a16:creationId xmlns:a16="http://schemas.microsoft.com/office/drawing/2014/main" id="{A17114A3-DDD5-D6D9-5D7A-89E885D8CDFB}"/>
              </a:ext>
            </a:extLst>
          </p:cNvPr>
          <p:cNvSpPr>
            <a:spLocks noGrp="1"/>
          </p:cNvSpPr>
          <p:nvPr>
            <p:ph type="body" sz="quarter" idx="20"/>
          </p:nvPr>
        </p:nvSpPr>
        <p:spPr/>
        <p:txBody>
          <a:bodyPr anchor="ctr"/>
          <a:lstStyle/>
          <a:p>
            <a:pPr marL="0" indent="0">
              <a:buNone/>
            </a:pPr>
            <a:r>
              <a:rPr lang="en-GB" sz="2400" dirty="0"/>
              <a:t>How power affects inference</a:t>
            </a:r>
          </a:p>
          <a:p>
            <a:pPr marL="0" indent="0">
              <a:buNone/>
            </a:pPr>
            <a:r>
              <a:rPr lang="en-GB" sz="2400" dirty="0"/>
              <a:t>Calculating power under different conditions</a:t>
            </a:r>
          </a:p>
          <a:p>
            <a:pPr marL="0" indent="0">
              <a:buNone/>
            </a:pPr>
            <a:r>
              <a:rPr lang="en-GB" sz="2400" dirty="0"/>
              <a:t>Select a sample to achieve desired power</a:t>
            </a:r>
          </a:p>
        </p:txBody>
      </p:sp>
    </p:spTree>
    <p:extLst>
      <p:ext uri="{BB962C8B-B14F-4D97-AF65-F5344CB8AC3E}">
        <p14:creationId xmlns:p14="http://schemas.microsoft.com/office/powerpoint/2010/main" val="2878176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04ED8009-1F8B-4B5A-D722-7B39B7104C59}"/>
              </a:ext>
            </a:extLst>
          </p:cNvPr>
          <p:cNvSpPr>
            <a:spLocks noGrp="1" noChangeArrowheads="1"/>
          </p:cNvSpPr>
          <p:nvPr>
            <p:ph type="title"/>
          </p:nvPr>
        </p:nvSpPr>
        <p:spPr/>
        <p:txBody>
          <a:bodyPr/>
          <a:lstStyle/>
          <a:p>
            <a:pPr eaLnBrk="1" hangingPunct="1"/>
            <a:r>
              <a:rPr lang="en-US" altLang="en-US" dirty="0"/>
              <a:t>Power and error</a:t>
            </a:r>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589DEAEF-9D7C-56A0-3B7F-B356842C3F0B}"/>
                  </a:ext>
                </a:extLst>
              </p:cNvPr>
              <p:cNvSpPr txBox="1"/>
              <p:nvPr/>
            </p:nvSpPr>
            <p:spPr>
              <a:xfrm>
                <a:off x="184174" y="892800"/>
                <a:ext cx="4052545" cy="685833"/>
              </a:xfrm>
              <a:prstGeom prst="rect">
                <a:avLst/>
              </a:prstGeom>
              <a:solidFill>
                <a:schemeClr val="bg1"/>
              </a:solidFill>
            </p:spPr>
            <p:txBody>
              <a:bodyPr wrap="square" lIns="216000" tIns="187200" rIns="216000" bIns="187200" rtlCol="0">
                <a:spAutoFit/>
              </a:bodyPr>
              <a:lstStyle/>
              <a:p>
                <a:r>
                  <a:rPr lang="en-GB" sz="2000" b="1" dirty="0">
                    <a:solidFill>
                      <a:schemeClr val="bg2">
                        <a:lumMod val="10000"/>
                      </a:schemeClr>
                    </a:solidFill>
                    <a:latin typeface="Arial"/>
                    <a:cs typeface="Arial"/>
                  </a:rPr>
                  <a:t>I</a:t>
                </a:r>
                <a:r>
                  <a:rPr lang="en-GB" sz="2000" b="1" i="0" dirty="0">
                    <a:solidFill>
                      <a:schemeClr val="bg2">
                        <a:lumMod val="10000"/>
                      </a:schemeClr>
                    </a:solidFill>
                    <a:latin typeface="Arial"/>
                    <a:cs typeface="Arial"/>
                  </a:rPr>
                  <a:t>nference errors regarding </a:t>
                </a:r>
                <a14:m>
                  <m:oMath xmlns:m="http://schemas.openxmlformats.org/officeDocument/2006/math">
                    <m:sSub>
                      <m:sSubPr>
                        <m:ctrlPr>
                          <a:rPr lang="en-GB" sz="2000" b="0" i="1" smtClean="0">
                            <a:latin typeface="Cambria Math" panose="02040503050406030204" pitchFamily="18" charset="0"/>
                          </a:rPr>
                        </m:ctrlPr>
                      </m:sSubPr>
                      <m:e>
                        <m:r>
                          <a:rPr lang="en-GB" sz="2000" b="0" i="1" smtClean="0">
                            <a:latin typeface="Cambria Math" panose="02040503050406030204" pitchFamily="18" charset="0"/>
                          </a:rPr>
                          <m:t>𝐻</m:t>
                        </m:r>
                      </m:e>
                      <m:sub>
                        <m:r>
                          <a:rPr lang="en-GB" sz="2000" b="0" i="1" smtClean="0">
                            <a:latin typeface="Cambria Math" panose="02040503050406030204" pitchFamily="18" charset="0"/>
                          </a:rPr>
                          <m:t>0</m:t>
                        </m:r>
                      </m:sub>
                    </m:sSub>
                  </m:oMath>
                </a14:m>
                <a:endParaRPr lang="en-GB" sz="2000" dirty="0"/>
              </a:p>
            </p:txBody>
          </p:sp>
        </mc:Choice>
        <mc:Fallback xmlns="">
          <p:sp>
            <p:nvSpPr>
              <p:cNvPr id="36" name="TextBox 35">
                <a:extLst>
                  <a:ext uri="{FF2B5EF4-FFF2-40B4-BE49-F238E27FC236}">
                    <a16:creationId xmlns:a16="http://schemas.microsoft.com/office/drawing/2014/main" id="{589DEAEF-9D7C-56A0-3B7F-B356842C3F0B}"/>
                  </a:ext>
                </a:extLst>
              </p:cNvPr>
              <p:cNvSpPr txBox="1">
                <a:spLocks noRot="1" noChangeAspect="1" noMove="1" noResize="1" noEditPoints="1" noAdjustHandles="1" noChangeArrowheads="1" noChangeShapeType="1" noTextEdit="1"/>
              </p:cNvSpPr>
              <p:nvPr/>
            </p:nvSpPr>
            <p:spPr>
              <a:xfrm>
                <a:off x="184174" y="892800"/>
                <a:ext cx="4052545" cy="685833"/>
              </a:xfrm>
              <a:prstGeom prst="rect">
                <a:avLst/>
              </a:prstGeom>
              <a:blipFill>
                <a:blip r:embed="rId3"/>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graphicFrame>
            <p:nvGraphicFramePr>
              <p:cNvPr id="35" name="Table 34">
                <a:extLst>
                  <a:ext uri="{FF2B5EF4-FFF2-40B4-BE49-F238E27FC236}">
                    <a16:creationId xmlns:a16="http://schemas.microsoft.com/office/drawing/2014/main" id="{AC3B8775-6108-6267-AC08-9A642929FB80}"/>
                  </a:ext>
                </a:extLst>
              </p:cNvPr>
              <p:cNvGraphicFramePr>
                <a:graphicFrameLocks noGrp="1"/>
              </p:cNvGraphicFramePr>
              <p:nvPr>
                <p:extLst>
                  <p:ext uri="{D42A27DB-BD31-4B8C-83A1-F6EECF244321}">
                    <p14:modId xmlns:p14="http://schemas.microsoft.com/office/powerpoint/2010/main" val="4189524408"/>
                  </p:ext>
                </p:extLst>
              </p:nvPr>
            </p:nvGraphicFramePr>
            <p:xfrm>
              <a:off x="1371601" y="1767840"/>
              <a:ext cx="5852161" cy="2917135"/>
            </p:xfrm>
            <a:graphic>
              <a:graphicData uri="http://schemas.openxmlformats.org/drawingml/2006/table">
                <a:tbl>
                  <a:tblPr firstRow="1" bandRow="1">
                    <a:tableStyleId>{2D5ABB26-0587-4C30-8999-92F81FD0307C}</a:tableStyleId>
                  </a:tblPr>
                  <a:tblGrid>
                    <a:gridCol w="728534">
                      <a:extLst>
                        <a:ext uri="{9D8B030D-6E8A-4147-A177-3AD203B41FA5}">
                          <a16:colId xmlns:a16="http://schemas.microsoft.com/office/drawing/2014/main" val="1055104246"/>
                        </a:ext>
                      </a:extLst>
                    </a:gridCol>
                    <a:gridCol w="1262966">
                      <a:extLst>
                        <a:ext uri="{9D8B030D-6E8A-4147-A177-3AD203B41FA5}">
                          <a16:colId xmlns:a16="http://schemas.microsoft.com/office/drawing/2014/main" val="232667428"/>
                        </a:ext>
                      </a:extLst>
                    </a:gridCol>
                    <a:gridCol w="1862017">
                      <a:extLst>
                        <a:ext uri="{9D8B030D-6E8A-4147-A177-3AD203B41FA5}">
                          <a16:colId xmlns:a16="http://schemas.microsoft.com/office/drawing/2014/main" val="1889876068"/>
                        </a:ext>
                      </a:extLst>
                    </a:gridCol>
                    <a:gridCol w="1998644">
                      <a:extLst>
                        <a:ext uri="{9D8B030D-6E8A-4147-A177-3AD203B41FA5}">
                          <a16:colId xmlns:a16="http://schemas.microsoft.com/office/drawing/2014/main" val="1068862581"/>
                        </a:ext>
                      </a:extLst>
                    </a:gridCol>
                  </a:tblGrid>
                  <a:tr h="457200">
                    <a:tc>
                      <a:txBody>
                        <a:bodyPr/>
                        <a:lstStyle/>
                        <a:p>
                          <a:endParaRPr lang="en-GB" sz="1400" dirty="0"/>
                        </a:p>
                      </a:txBody>
                      <a:tcPr/>
                    </a:tc>
                    <a:tc>
                      <a:txBody>
                        <a:bodyPr/>
                        <a:lstStyle/>
                        <a:p>
                          <a:endParaRPr lang="en-GB" sz="1400" dirty="0"/>
                        </a:p>
                      </a:txBody>
                      <a:tcPr/>
                    </a:tc>
                    <a:tc gridSpan="2">
                      <a:txBody>
                        <a:bodyPr/>
                        <a:lstStyle/>
                        <a:p>
                          <a:r>
                            <a:rPr lang="en-GB" sz="1400" b="1" dirty="0"/>
                            <a:t>The null hypothesis is…</a:t>
                          </a:r>
                        </a:p>
                      </a:txBody>
                      <a:tcPr/>
                    </a:tc>
                    <a:tc hMerge="1">
                      <a:txBody>
                        <a:bodyPr/>
                        <a:lstStyle/>
                        <a:p>
                          <a:endParaRPr lang="en-GB" dirty="0"/>
                        </a:p>
                      </a:txBody>
                      <a:tcPr/>
                    </a:tc>
                    <a:extLst>
                      <a:ext uri="{0D108BD9-81ED-4DB2-BD59-A6C34878D82A}">
                        <a16:rowId xmlns:a16="http://schemas.microsoft.com/office/drawing/2014/main" val="2866257551"/>
                      </a:ext>
                    </a:extLst>
                  </a:tr>
                  <a:tr h="561341">
                    <a:tc>
                      <a:txBody>
                        <a:bodyPr/>
                        <a:lstStyle/>
                        <a:p>
                          <a:endParaRPr lang="en-GB" sz="1400" dirty="0"/>
                        </a:p>
                      </a:txBody>
                      <a:tcPr/>
                    </a:tc>
                    <a:tc>
                      <a:txBody>
                        <a:bodyPr/>
                        <a:lstStyle/>
                        <a:p>
                          <a:endParaRPr lang="en-GB" sz="1400" dirty="0"/>
                        </a:p>
                      </a:txBody>
                      <a:tcPr/>
                    </a:tc>
                    <a:tc>
                      <a:txBody>
                        <a:bodyPr/>
                        <a:lstStyle/>
                        <a:p>
                          <a:r>
                            <a:rPr lang="en-GB" sz="1400" b="1" dirty="0"/>
                            <a:t>True</a:t>
                          </a:r>
                        </a:p>
                        <a:p>
                          <a:r>
                            <a:rPr lang="en-GB" sz="1000" dirty="0"/>
                            <a:t>The treatment does not work</a:t>
                          </a:r>
                        </a:p>
                      </a:txBody>
                      <a:tcPr>
                        <a:solidFill>
                          <a:schemeClr val="accent3">
                            <a:lumMod val="20000"/>
                            <a:lumOff val="80000"/>
                          </a:schemeClr>
                        </a:solidFill>
                      </a:tcPr>
                    </a:tc>
                    <a:tc>
                      <a:txBody>
                        <a:bodyPr/>
                        <a:lstStyle/>
                        <a:p>
                          <a:r>
                            <a:rPr lang="en-GB" sz="1400" b="1" dirty="0"/>
                            <a:t>False</a:t>
                          </a:r>
                        </a:p>
                        <a:p>
                          <a:r>
                            <a:rPr lang="en-GB" sz="1050" dirty="0"/>
                            <a:t>The treatment does work</a:t>
                          </a:r>
                        </a:p>
                      </a:txBody>
                      <a:tcPr>
                        <a:solidFill>
                          <a:schemeClr val="accent3">
                            <a:lumMod val="20000"/>
                            <a:lumOff val="80000"/>
                          </a:schemeClr>
                        </a:solidFill>
                      </a:tcPr>
                    </a:tc>
                    <a:extLst>
                      <a:ext uri="{0D108BD9-81ED-4DB2-BD59-A6C34878D82A}">
                        <a16:rowId xmlns:a16="http://schemas.microsoft.com/office/drawing/2014/main" val="3091060819"/>
                      </a:ext>
                    </a:extLst>
                  </a:tr>
                  <a:tr h="949297">
                    <a:tc rowSpan="2">
                      <a:txBody>
                        <a:bodyPr/>
                        <a:lstStyle/>
                        <a:p>
                          <a:r>
                            <a:rPr lang="en-GB" sz="1400" b="1" dirty="0"/>
                            <a:t>Your decision about </a:t>
                          </a:r>
                        </a:p>
                        <a:p>
                          <a:pPr/>
                          <a14:m>
                            <m:oMathPara xmlns:m="http://schemas.openxmlformats.org/officeDocument/2006/math">
                              <m:oMathParaPr>
                                <m:jc m:val="centerGroup"/>
                              </m:oMathParaPr>
                              <m:oMath xmlns:m="http://schemas.openxmlformats.org/officeDocument/2006/math">
                                <m:sSub>
                                  <m:sSubPr>
                                    <m:ctrlPr>
                                      <a:rPr lang="en-GB" sz="1600" b="1" i="1" smtClean="0">
                                        <a:latin typeface="Cambria Math" panose="02040503050406030204" pitchFamily="18" charset="0"/>
                                      </a:rPr>
                                    </m:ctrlPr>
                                  </m:sSubPr>
                                  <m:e>
                                    <m:r>
                                      <a:rPr lang="en-GB" sz="1600" b="1" i="1" smtClean="0">
                                        <a:latin typeface="Cambria Math" panose="02040503050406030204" pitchFamily="18" charset="0"/>
                                      </a:rPr>
                                      <m:t>𝑯</m:t>
                                    </m:r>
                                  </m:e>
                                  <m:sub>
                                    <m:r>
                                      <a:rPr lang="en-GB" sz="1600" b="1" i="1" smtClean="0">
                                        <a:latin typeface="Cambria Math" panose="02040503050406030204" pitchFamily="18" charset="0"/>
                                      </a:rPr>
                                      <m:t>𝟎</m:t>
                                    </m:r>
                                  </m:sub>
                                </m:sSub>
                              </m:oMath>
                            </m:oMathPara>
                          </a14:m>
                          <a:endParaRPr lang="en-GB" sz="1600" b="1" dirty="0"/>
                        </a:p>
                      </a:txBody>
                      <a:tcPr vert="vert270"/>
                    </a:tc>
                    <a:tc>
                      <a:txBody>
                        <a:bodyPr/>
                        <a:lstStyle/>
                        <a:p>
                          <a:r>
                            <a:rPr lang="en-GB" sz="1400" b="1" dirty="0"/>
                            <a:t>Do not reject</a:t>
                          </a:r>
                        </a:p>
                        <a:p>
                          <a:r>
                            <a:rPr lang="en-GB" sz="900" b="0" dirty="0"/>
                            <a:t>Conclude the treatment does not work</a:t>
                          </a:r>
                        </a:p>
                      </a:txBody>
                      <a:tcPr>
                        <a:solidFill>
                          <a:schemeClr val="accent5">
                            <a:lumMod val="20000"/>
                            <a:lumOff val="80000"/>
                          </a:schemeClr>
                        </a:solidFill>
                      </a:tcPr>
                    </a:tc>
                    <a:tc>
                      <a:txBody>
                        <a:bodyPr/>
                        <a:lstStyle/>
                        <a:p>
                          <a:r>
                            <a:rPr lang="en-US" altLang="en-US" sz="1400" b="0" kern="1200" dirty="0">
                              <a:solidFill>
                                <a:schemeClr val="bg2">
                                  <a:lumMod val="10000"/>
                                </a:schemeClr>
                              </a:solidFill>
                            </a:rPr>
                            <a:t>Correct inference</a:t>
                          </a:r>
                        </a:p>
                        <a:p>
                          <a:r>
                            <a:rPr lang="en-US" sz="1400" b="0" kern="1200" dirty="0">
                              <a:solidFill>
                                <a:schemeClr val="bg2">
                                  <a:lumMod val="10000"/>
                                </a:schemeClr>
                              </a:solidFill>
                            </a:rPr>
                            <a:t>True negative</a:t>
                          </a:r>
                        </a:p>
                        <a:p>
                          <a:r>
                            <a:rPr lang="en-US" sz="1400" b="0" kern="1200" dirty="0">
                              <a:solidFill>
                                <a:schemeClr val="bg2">
                                  <a:lumMod val="10000"/>
                                </a:schemeClr>
                              </a:solidFill>
                            </a:rPr>
                            <a:t>P = 1-</a:t>
                          </a:r>
                          <a:r>
                            <a:rPr lang="en-US" altLang="en-US" sz="1400" kern="1200" dirty="0">
                              <a:solidFill>
                                <a:schemeClr val="bg2">
                                  <a:lumMod val="10000"/>
                                </a:schemeClr>
                              </a:solidFill>
                            </a:rPr>
                            <a:t>α</a:t>
                          </a:r>
                          <a:endParaRPr lang="en-GB" sz="1400" dirty="0">
                            <a:solidFill>
                              <a:schemeClr val="bg2">
                                <a:lumMod val="10000"/>
                              </a:schemeClr>
                            </a:solidFill>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b="1" kern="1200" dirty="0">
                              <a:solidFill>
                                <a:schemeClr val="bg2">
                                  <a:lumMod val="10000"/>
                                </a:schemeClr>
                              </a:solidFill>
                            </a:rPr>
                            <a:t>Type II Error (β)</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kern="1200" dirty="0">
                              <a:solidFill>
                                <a:schemeClr val="bg2">
                                  <a:lumMod val="10000"/>
                                </a:schemeClr>
                              </a:solidFill>
                              <a:latin typeface="+mn-lt"/>
                              <a:ea typeface="+mn-ea"/>
                              <a:cs typeface="Times New Roman" panose="02020603050405020304" pitchFamily="18" charset="0"/>
                            </a:rPr>
                            <a:t>False negative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kern="1200" dirty="0">
                              <a:solidFill>
                                <a:schemeClr val="bg2">
                                  <a:lumMod val="10000"/>
                                </a:schemeClr>
                              </a:solidFill>
                              <a:latin typeface="+mn-lt"/>
                              <a:ea typeface="+mn-ea"/>
                              <a:cs typeface="Times New Roman" panose="02020603050405020304" pitchFamily="18" charset="0"/>
                            </a:rPr>
                            <a:t>P = </a:t>
                          </a:r>
                          <a:r>
                            <a:rPr lang="en-US" altLang="en-US" sz="1400" kern="1200" dirty="0">
                              <a:solidFill>
                                <a:schemeClr val="bg2">
                                  <a:lumMod val="10000"/>
                                </a:schemeClr>
                              </a:solidFill>
                            </a:rPr>
                            <a:t>β</a:t>
                          </a:r>
                          <a:endParaRPr lang="en-US" altLang="en-US" sz="1400" kern="1200" dirty="0">
                            <a:solidFill>
                              <a:schemeClr val="bg2">
                                <a:lumMod val="10000"/>
                              </a:schemeClr>
                            </a:solidFill>
                            <a:latin typeface="+mn-lt"/>
                            <a:ea typeface="+mn-ea"/>
                            <a:cs typeface="Times New Roman" panose="02020603050405020304" pitchFamily="18" charset="0"/>
                          </a:endParaRPr>
                        </a:p>
                      </a:txBody>
                      <a:tcPr/>
                    </a:tc>
                    <a:extLst>
                      <a:ext uri="{0D108BD9-81ED-4DB2-BD59-A6C34878D82A}">
                        <a16:rowId xmlns:a16="http://schemas.microsoft.com/office/drawing/2014/main" val="2134477533"/>
                      </a:ext>
                    </a:extLst>
                  </a:tr>
                  <a:tr h="949297">
                    <a:tc vMerge="1">
                      <a:txBody>
                        <a:bodyPr/>
                        <a:lstStyle/>
                        <a:p>
                          <a:endParaRPr lang="en-GB" dirty="0"/>
                        </a:p>
                      </a:txBody>
                      <a:tcPr/>
                    </a:tc>
                    <a:tc>
                      <a:txBody>
                        <a:bodyPr/>
                        <a:lstStyle/>
                        <a:p>
                          <a:r>
                            <a:rPr lang="en-GB" sz="1400" b="1" dirty="0"/>
                            <a:t>Reject</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900" b="0" dirty="0"/>
                            <a:t>Conclude the treatment does work</a:t>
                          </a:r>
                        </a:p>
                        <a:p>
                          <a:endParaRPr lang="en-GB" sz="1400" b="1" dirty="0"/>
                        </a:p>
                      </a:txBody>
                      <a:tcPr>
                        <a:solidFill>
                          <a:schemeClr val="accent5">
                            <a:lumMod val="20000"/>
                            <a:lumOff val="80000"/>
                          </a:schemeClr>
                        </a:solidFill>
                      </a:tcPr>
                    </a:tc>
                    <a:tc>
                      <a:txBody>
                        <a:bodyPr/>
                        <a:lstStyle/>
                        <a:p>
                          <a:r>
                            <a:rPr lang="en-GB" sz="1400" b="1" dirty="0">
                              <a:solidFill>
                                <a:schemeClr val="bg2">
                                  <a:lumMod val="10000"/>
                                </a:schemeClr>
                              </a:solidFill>
                            </a:rPr>
                            <a:t>Type I error (</a:t>
                          </a:r>
                          <a:r>
                            <a:rPr lang="en-US" altLang="en-US" sz="1400" b="1" kern="1200" dirty="0">
                              <a:solidFill>
                                <a:schemeClr val="bg2">
                                  <a:lumMod val="10000"/>
                                </a:schemeClr>
                              </a:solidFill>
                            </a:rPr>
                            <a:t>α)</a:t>
                          </a:r>
                        </a:p>
                        <a:p>
                          <a:r>
                            <a:rPr lang="en-US" sz="1400" kern="1200" dirty="0">
                              <a:solidFill>
                                <a:schemeClr val="bg2">
                                  <a:lumMod val="10000"/>
                                </a:schemeClr>
                              </a:solidFill>
                            </a:rPr>
                            <a:t>False positive</a:t>
                          </a:r>
                        </a:p>
                        <a:p>
                          <a:r>
                            <a:rPr lang="en-US" sz="1400" kern="1200" dirty="0">
                              <a:solidFill>
                                <a:schemeClr val="bg2">
                                  <a:lumMod val="10000"/>
                                </a:schemeClr>
                              </a:solidFill>
                            </a:rPr>
                            <a:t>P = </a:t>
                          </a:r>
                          <a:r>
                            <a:rPr lang="en-US" altLang="en-US" sz="1400" kern="1200" dirty="0">
                              <a:solidFill>
                                <a:schemeClr val="bg2">
                                  <a:lumMod val="10000"/>
                                </a:schemeClr>
                              </a:solidFill>
                            </a:rPr>
                            <a:t>α</a:t>
                          </a:r>
                          <a:endParaRPr lang="en-GB" sz="1400" dirty="0">
                            <a:solidFill>
                              <a:schemeClr val="bg2">
                                <a:lumMod val="10000"/>
                              </a:schemeClr>
                            </a:solidFill>
                          </a:endParaRPr>
                        </a:p>
                      </a:txBody>
                      <a:tcPr/>
                    </a:tc>
                    <a:tc>
                      <a:txBody>
                        <a:bodyPr/>
                        <a:lstStyle/>
                        <a:p>
                          <a:r>
                            <a:rPr lang="en-GB" sz="1400" dirty="0">
                              <a:solidFill>
                                <a:schemeClr val="bg2">
                                  <a:lumMod val="10000"/>
                                </a:schemeClr>
                              </a:solidFill>
                            </a:rPr>
                            <a:t>Correct inference</a:t>
                          </a:r>
                        </a:p>
                        <a:p>
                          <a:r>
                            <a:rPr lang="en-GB" sz="1400" dirty="0">
                              <a:solidFill>
                                <a:schemeClr val="bg2">
                                  <a:lumMod val="10000"/>
                                </a:schemeClr>
                              </a:solidFill>
                            </a:rPr>
                            <a:t>True positive</a:t>
                          </a:r>
                        </a:p>
                        <a:p>
                          <a:r>
                            <a:rPr lang="en-GB" sz="1400" dirty="0">
                              <a:solidFill>
                                <a:schemeClr val="bg2">
                                  <a:lumMod val="10000"/>
                                </a:schemeClr>
                              </a:solidFill>
                            </a:rPr>
                            <a:t>P = 1-</a:t>
                          </a:r>
                          <a:r>
                            <a:rPr lang="en-US" altLang="en-US" sz="1400" kern="1200" dirty="0">
                              <a:solidFill>
                                <a:schemeClr val="bg2">
                                  <a:lumMod val="10000"/>
                                </a:schemeClr>
                              </a:solidFill>
                            </a:rPr>
                            <a:t>β</a:t>
                          </a:r>
                          <a:endParaRPr lang="en-GB" sz="1400" dirty="0">
                            <a:solidFill>
                              <a:schemeClr val="bg2">
                                <a:lumMod val="10000"/>
                              </a:schemeClr>
                            </a:solidFill>
                          </a:endParaRPr>
                        </a:p>
                      </a:txBody>
                      <a:tcPr/>
                    </a:tc>
                    <a:extLst>
                      <a:ext uri="{0D108BD9-81ED-4DB2-BD59-A6C34878D82A}">
                        <a16:rowId xmlns:a16="http://schemas.microsoft.com/office/drawing/2014/main" val="1506499506"/>
                      </a:ext>
                    </a:extLst>
                  </a:tr>
                </a:tbl>
              </a:graphicData>
            </a:graphic>
          </p:graphicFrame>
        </mc:Choice>
        <mc:Fallback xmlns="">
          <p:graphicFrame>
            <p:nvGraphicFramePr>
              <p:cNvPr id="35" name="Table 34">
                <a:extLst>
                  <a:ext uri="{FF2B5EF4-FFF2-40B4-BE49-F238E27FC236}">
                    <a16:creationId xmlns:a16="http://schemas.microsoft.com/office/drawing/2014/main" id="{AC3B8775-6108-6267-AC08-9A642929FB80}"/>
                  </a:ext>
                </a:extLst>
              </p:cNvPr>
              <p:cNvGraphicFramePr>
                <a:graphicFrameLocks noGrp="1"/>
              </p:cNvGraphicFramePr>
              <p:nvPr>
                <p:extLst>
                  <p:ext uri="{D42A27DB-BD31-4B8C-83A1-F6EECF244321}">
                    <p14:modId xmlns:p14="http://schemas.microsoft.com/office/powerpoint/2010/main" val="4189524408"/>
                  </p:ext>
                </p:extLst>
              </p:nvPr>
            </p:nvGraphicFramePr>
            <p:xfrm>
              <a:off x="1371601" y="1767840"/>
              <a:ext cx="5852161" cy="2917135"/>
            </p:xfrm>
            <a:graphic>
              <a:graphicData uri="http://schemas.openxmlformats.org/drawingml/2006/table">
                <a:tbl>
                  <a:tblPr firstRow="1" bandRow="1">
                    <a:tableStyleId>{2D5ABB26-0587-4C30-8999-92F81FD0307C}</a:tableStyleId>
                  </a:tblPr>
                  <a:tblGrid>
                    <a:gridCol w="728534">
                      <a:extLst>
                        <a:ext uri="{9D8B030D-6E8A-4147-A177-3AD203B41FA5}">
                          <a16:colId xmlns:a16="http://schemas.microsoft.com/office/drawing/2014/main" val="1055104246"/>
                        </a:ext>
                      </a:extLst>
                    </a:gridCol>
                    <a:gridCol w="1262966">
                      <a:extLst>
                        <a:ext uri="{9D8B030D-6E8A-4147-A177-3AD203B41FA5}">
                          <a16:colId xmlns:a16="http://schemas.microsoft.com/office/drawing/2014/main" val="232667428"/>
                        </a:ext>
                      </a:extLst>
                    </a:gridCol>
                    <a:gridCol w="1862017">
                      <a:extLst>
                        <a:ext uri="{9D8B030D-6E8A-4147-A177-3AD203B41FA5}">
                          <a16:colId xmlns:a16="http://schemas.microsoft.com/office/drawing/2014/main" val="1889876068"/>
                        </a:ext>
                      </a:extLst>
                    </a:gridCol>
                    <a:gridCol w="1998644">
                      <a:extLst>
                        <a:ext uri="{9D8B030D-6E8A-4147-A177-3AD203B41FA5}">
                          <a16:colId xmlns:a16="http://schemas.microsoft.com/office/drawing/2014/main" val="1068862581"/>
                        </a:ext>
                      </a:extLst>
                    </a:gridCol>
                  </a:tblGrid>
                  <a:tr h="457200">
                    <a:tc>
                      <a:txBody>
                        <a:bodyPr/>
                        <a:lstStyle/>
                        <a:p>
                          <a:endParaRPr lang="en-GB" sz="1400" dirty="0"/>
                        </a:p>
                      </a:txBody>
                      <a:tcPr/>
                    </a:tc>
                    <a:tc>
                      <a:txBody>
                        <a:bodyPr/>
                        <a:lstStyle/>
                        <a:p>
                          <a:endParaRPr lang="en-GB" sz="1400" dirty="0"/>
                        </a:p>
                      </a:txBody>
                      <a:tcPr/>
                    </a:tc>
                    <a:tc gridSpan="2">
                      <a:txBody>
                        <a:bodyPr/>
                        <a:lstStyle/>
                        <a:p>
                          <a:r>
                            <a:rPr lang="en-GB" sz="1400" b="1" dirty="0"/>
                            <a:t>The null hypothesis is…</a:t>
                          </a:r>
                        </a:p>
                      </a:txBody>
                      <a:tcPr/>
                    </a:tc>
                    <a:tc hMerge="1">
                      <a:txBody>
                        <a:bodyPr/>
                        <a:lstStyle/>
                        <a:p>
                          <a:endParaRPr lang="en-GB" dirty="0"/>
                        </a:p>
                      </a:txBody>
                      <a:tcPr/>
                    </a:tc>
                    <a:extLst>
                      <a:ext uri="{0D108BD9-81ED-4DB2-BD59-A6C34878D82A}">
                        <a16:rowId xmlns:a16="http://schemas.microsoft.com/office/drawing/2014/main" val="2866257551"/>
                      </a:ext>
                    </a:extLst>
                  </a:tr>
                  <a:tr h="561341">
                    <a:tc>
                      <a:txBody>
                        <a:bodyPr/>
                        <a:lstStyle/>
                        <a:p>
                          <a:endParaRPr lang="en-GB" sz="1400" dirty="0"/>
                        </a:p>
                      </a:txBody>
                      <a:tcPr/>
                    </a:tc>
                    <a:tc>
                      <a:txBody>
                        <a:bodyPr/>
                        <a:lstStyle/>
                        <a:p>
                          <a:endParaRPr lang="en-GB" sz="1400" dirty="0"/>
                        </a:p>
                      </a:txBody>
                      <a:tcPr/>
                    </a:tc>
                    <a:tc>
                      <a:txBody>
                        <a:bodyPr/>
                        <a:lstStyle/>
                        <a:p>
                          <a:r>
                            <a:rPr lang="en-GB" sz="1400" b="1" dirty="0"/>
                            <a:t>True</a:t>
                          </a:r>
                        </a:p>
                        <a:p>
                          <a:r>
                            <a:rPr lang="en-GB" sz="1000" dirty="0"/>
                            <a:t>The treatment does not work</a:t>
                          </a:r>
                        </a:p>
                      </a:txBody>
                      <a:tcPr>
                        <a:solidFill>
                          <a:schemeClr val="accent3">
                            <a:lumMod val="20000"/>
                            <a:lumOff val="80000"/>
                          </a:schemeClr>
                        </a:solidFill>
                      </a:tcPr>
                    </a:tc>
                    <a:tc>
                      <a:txBody>
                        <a:bodyPr/>
                        <a:lstStyle/>
                        <a:p>
                          <a:r>
                            <a:rPr lang="en-GB" sz="1400" b="1" dirty="0"/>
                            <a:t>False</a:t>
                          </a:r>
                        </a:p>
                        <a:p>
                          <a:r>
                            <a:rPr lang="en-GB" sz="1050" dirty="0"/>
                            <a:t>The treatment does work</a:t>
                          </a:r>
                        </a:p>
                      </a:txBody>
                      <a:tcPr>
                        <a:solidFill>
                          <a:schemeClr val="accent3">
                            <a:lumMod val="20000"/>
                            <a:lumOff val="80000"/>
                          </a:schemeClr>
                        </a:solidFill>
                      </a:tcPr>
                    </a:tc>
                    <a:extLst>
                      <a:ext uri="{0D108BD9-81ED-4DB2-BD59-A6C34878D82A}">
                        <a16:rowId xmlns:a16="http://schemas.microsoft.com/office/drawing/2014/main" val="3091060819"/>
                      </a:ext>
                    </a:extLst>
                  </a:tr>
                  <a:tr h="949297">
                    <a:tc rowSpan="2">
                      <a:txBody>
                        <a:bodyPr/>
                        <a:lstStyle/>
                        <a:p>
                          <a:endParaRPr lang="en-US"/>
                        </a:p>
                      </a:txBody>
                      <a:tcPr vert="vert270">
                        <a:blipFill>
                          <a:blip r:embed="rId4"/>
                          <a:stretch>
                            <a:fillRect t="-54167" r="-700000"/>
                          </a:stretch>
                        </a:blipFill>
                      </a:tcPr>
                    </a:tc>
                    <a:tc>
                      <a:txBody>
                        <a:bodyPr/>
                        <a:lstStyle/>
                        <a:p>
                          <a:r>
                            <a:rPr lang="en-GB" sz="1400" b="1" dirty="0"/>
                            <a:t>Do not reject</a:t>
                          </a:r>
                        </a:p>
                        <a:p>
                          <a:r>
                            <a:rPr lang="en-GB" sz="900" b="0" dirty="0"/>
                            <a:t>Conclude the treatment does not work</a:t>
                          </a:r>
                        </a:p>
                      </a:txBody>
                      <a:tcPr>
                        <a:solidFill>
                          <a:schemeClr val="accent5">
                            <a:lumMod val="20000"/>
                            <a:lumOff val="80000"/>
                          </a:schemeClr>
                        </a:solidFill>
                      </a:tcPr>
                    </a:tc>
                    <a:tc>
                      <a:txBody>
                        <a:bodyPr/>
                        <a:lstStyle/>
                        <a:p>
                          <a:r>
                            <a:rPr lang="en-US" altLang="en-US" sz="1400" b="0" kern="1200" dirty="0">
                              <a:solidFill>
                                <a:schemeClr val="bg2">
                                  <a:lumMod val="10000"/>
                                </a:schemeClr>
                              </a:solidFill>
                            </a:rPr>
                            <a:t>Correct inference</a:t>
                          </a:r>
                        </a:p>
                        <a:p>
                          <a:r>
                            <a:rPr lang="en-US" sz="1400" b="0" kern="1200" dirty="0">
                              <a:solidFill>
                                <a:schemeClr val="bg2">
                                  <a:lumMod val="10000"/>
                                </a:schemeClr>
                              </a:solidFill>
                            </a:rPr>
                            <a:t>True negative</a:t>
                          </a:r>
                        </a:p>
                        <a:p>
                          <a:r>
                            <a:rPr lang="en-US" sz="1400" b="0" kern="1200" dirty="0">
                              <a:solidFill>
                                <a:schemeClr val="bg2">
                                  <a:lumMod val="10000"/>
                                </a:schemeClr>
                              </a:solidFill>
                            </a:rPr>
                            <a:t>P = 1-</a:t>
                          </a:r>
                          <a:r>
                            <a:rPr lang="en-US" altLang="en-US" sz="1400" kern="1200" dirty="0">
                              <a:solidFill>
                                <a:schemeClr val="bg2">
                                  <a:lumMod val="10000"/>
                                </a:schemeClr>
                              </a:solidFill>
                            </a:rPr>
                            <a:t>α</a:t>
                          </a:r>
                          <a:endParaRPr lang="en-GB" sz="1400" dirty="0">
                            <a:solidFill>
                              <a:schemeClr val="bg2">
                                <a:lumMod val="10000"/>
                              </a:schemeClr>
                            </a:solidFill>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b="1" kern="1200" dirty="0">
                              <a:solidFill>
                                <a:schemeClr val="bg2">
                                  <a:lumMod val="10000"/>
                                </a:schemeClr>
                              </a:solidFill>
                            </a:rPr>
                            <a:t>Type II Error (β)</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kern="1200" dirty="0">
                              <a:solidFill>
                                <a:schemeClr val="bg2">
                                  <a:lumMod val="10000"/>
                                </a:schemeClr>
                              </a:solidFill>
                              <a:latin typeface="+mn-lt"/>
                              <a:ea typeface="+mn-ea"/>
                              <a:cs typeface="Times New Roman" panose="02020603050405020304" pitchFamily="18" charset="0"/>
                            </a:rPr>
                            <a:t>False negative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kern="1200" dirty="0">
                              <a:solidFill>
                                <a:schemeClr val="bg2">
                                  <a:lumMod val="10000"/>
                                </a:schemeClr>
                              </a:solidFill>
                              <a:latin typeface="+mn-lt"/>
                              <a:ea typeface="+mn-ea"/>
                              <a:cs typeface="Times New Roman" panose="02020603050405020304" pitchFamily="18" charset="0"/>
                            </a:rPr>
                            <a:t>P = </a:t>
                          </a:r>
                          <a:r>
                            <a:rPr lang="en-US" altLang="en-US" sz="1400" kern="1200" dirty="0">
                              <a:solidFill>
                                <a:schemeClr val="bg2">
                                  <a:lumMod val="10000"/>
                                </a:schemeClr>
                              </a:solidFill>
                            </a:rPr>
                            <a:t>β</a:t>
                          </a:r>
                          <a:endParaRPr lang="en-US" altLang="en-US" sz="1400" kern="1200" dirty="0">
                            <a:solidFill>
                              <a:schemeClr val="bg2">
                                <a:lumMod val="10000"/>
                              </a:schemeClr>
                            </a:solidFill>
                            <a:latin typeface="+mn-lt"/>
                            <a:ea typeface="+mn-ea"/>
                            <a:cs typeface="Times New Roman" panose="02020603050405020304" pitchFamily="18" charset="0"/>
                          </a:endParaRPr>
                        </a:p>
                      </a:txBody>
                      <a:tcPr/>
                    </a:tc>
                    <a:extLst>
                      <a:ext uri="{0D108BD9-81ED-4DB2-BD59-A6C34878D82A}">
                        <a16:rowId xmlns:a16="http://schemas.microsoft.com/office/drawing/2014/main" val="2134477533"/>
                      </a:ext>
                    </a:extLst>
                  </a:tr>
                  <a:tr h="949297">
                    <a:tc vMerge="1">
                      <a:txBody>
                        <a:bodyPr/>
                        <a:lstStyle/>
                        <a:p>
                          <a:endParaRPr lang="en-GB" dirty="0"/>
                        </a:p>
                      </a:txBody>
                      <a:tcPr/>
                    </a:tc>
                    <a:tc>
                      <a:txBody>
                        <a:bodyPr/>
                        <a:lstStyle/>
                        <a:p>
                          <a:r>
                            <a:rPr lang="en-GB" sz="1400" b="1" dirty="0"/>
                            <a:t>Reject</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900" b="0" dirty="0"/>
                            <a:t>Conclude the treatment does work</a:t>
                          </a:r>
                        </a:p>
                        <a:p>
                          <a:endParaRPr lang="en-GB" sz="1400" b="1" dirty="0"/>
                        </a:p>
                      </a:txBody>
                      <a:tcPr>
                        <a:solidFill>
                          <a:schemeClr val="accent5">
                            <a:lumMod val="20000"/>
                            <a:lumOff val="80000"/>
                          </a:schemeClr>
                        </a:solidFill>
                      </a:tcPr>
                    </a:tc>
                    <a:tc>
                      <a:txBody>
                        <a:bodyPr/>
                        <a:lstStyle/>
                        <a:p>
                          <a:r>
                            <a:rPr lang="en-GB" sz="1400" b="1" dirty="0">
                              <a:solidFill>
                                <a:schemeClr val="bg2">
                                  <a:lumMod val="10000"/>
                                </a:schemeClr>
                              </a:solidFill>
                            </a:rPr>
                            <a:t>Type I error (</a:t>
                          </a:r>
                          <a:r>
                            <a:rPr lang="en-US" altLang="en-US" sz="1400" b="1" kern="1200" dirty="0">
                              <a:solidFill>
                                <a:schemeClr val="bg2">
                                  <a:lumMod val="10000"/>
                                </a:schemeClr>
                              </a:solidFill>
                            </a:rPr>
                            <a:t>α)</a:t>
                          </a:r>
                        </a:p>
                        <a:p>
                          <a:r>
                            <a:rPr lang="en-US" sz="1400" kern="1200" dirty="0">
                              <a:solidFill>
                                <a:schemeClr val="bg2">
                                  <a:lumMod val="10000"/>
                                </a:schemeClr>
                              </a:solidFill>
                            </a:rPr>
                            <a:t>False positive</a:t>
                          </a:r>
                        </a:p>
                        <a:p>
                          <a:r>
                            <a:rPr lang="en-US" sz="1400" kern="1200" dirty="0">
                              <a:solidFill>
                                <a:schemeClr val="bg2">
                                  <a:lumMod val="10000"/>
                                </a:schemeClr>
                              </a:solidFill>
                            </a:rPr>
                            <a:t>P = </a:t>
                          </a:r>
                          <a:r>
                            <a:rPr lang="en-US" altLang="en-US" sz="1400" kern="1200" dirty="0">
                              <a:solidFill>
                                <a:schemeClr val="bg2">
                                  <a:lumMod val="10000"/>
                                </a:schemeClr>
                              </a:solidFill>
                            </a:rPr>
                            <a:t>α</a:t>
                          </a:r>
                          <a:endParaRPr lang="en-GB" sz="1400" dirty="0">
                            <a:solidFill>
                              <a:schemeClr val="bg2">
                                <a:lumMod val="10000"/>
                              </a:schemeClr>
                            </a:solidFill>
                          </a:endParaRPr>
                        </a:p>
                      </a:txBody>
                      <a:tcPr/>
                    </a:tc>
                    <a:tc>
                      <a:txBody>
                        <a:bodyPr/>
                        <a:lstStyle/>
                        <a:p>
                          <a:r>
                            <a:rPr lang="en-GB" sz="1400" dirty="0">
                              <a:solidFill>
                                <a:schemeClr val="bg2">
                                  <a:lumMod val="10000"/>
                                </a:schemeClr>
                              </a:solidFill>
                            </a:rPr>
                            <a:t>Correct inference</a:t>
                          </a:r>
                        </a:p>
                        <a:p>
                          <a:r>
                            <a:rPr lang="en-GB" sz="1400" dirty="0">
                              <a:solidFill>
                                <a:schemeClr val="bg2">
                                  <a:lumMod val="10000"/>
                                </a:schemeClr>
                              </a:solidFill>
                            </a:rPr>
                            <a:t>True positive</a:t>
                          </a:r>
                        </a:p>
                        <a:p>
                          <a:r>
                            <a:rPr lang="en-GB" sz="1400" dirty="0">
                              <a:solidFill>
                                <a:schemeClr val="bg2">
                                  <a:lumMod val="10000"/>
                                </a:schemeClr>
                              </a:solidFill>
                            </a:rPr>
                            <a:t>P = 1-</a:t>
                          </a:r>
                          <a:r>
                            <a:rPr lang="en-US" altLang="en-US" sz="1400" kern="1200" dirty="0">
                              <a:solidFill>
                                <a:schemeClr val="bg2">
                                  <a:lumMod val="10000"/>
                                </a:schemeClr>
                              </a:solidFill>
                            </a:rPr>
                            <a:t>β</a:t>
                          </a:r>
                          <a:endParaRPr lang="en-GB" sz="1400" dirty="0">
                            <a:solidFill>
                              <a:schemeClr val="bg2">
                                <a:lumMod val="10000"/>
                              </a:schemeClr>
                            </a:solidFill>
                          </a:endParaRPr>
                        </a:p>
                      </a:txBody>
                      <a:tcPr/>
                    </a:tc>
                    <a:extLst>
                      <a:ext uri="{0D108BD9-81ED-4DB2-BD59-A6C34878D82A}">
                        <a16:rowId xmlns:a16="http://schemas.microsoft.com/office/drawing/2014/main" val="1506499506"/>
                      </a:ext>
                    </a:extLst>
                  </a:tr>
                </a:tbl>
              </a:graphicData>
            </a:graphic>
          </p:graphicFrame>
        </mc:Fallback>
      </mc:AlternateContent>
      <p:sp>
        <p:nvSpPr>
          <p:cNvPr id="47" name="Rectangle 46">
            <a:extLst>
              <a:ext uri="{FF2B5EF4-FFF2-40B4-BE49-F238E27FC236}">
                <a16:creationId xmlns:a16="http://schemas.microsoft.com/office/drawing/2014/main" id="{D131BDEB-B3ED-B981-A616-78E9294C45FF}"/>
              </a:ext>
            </a:extLst>
          </p:cNvPr>
          <p:cNvSpPr/>
          <p:nvPr/>
        </p:nvSpPr>
        <p:spPr>
          <a:xfrm>
            <a:off x="3428830" y="2830830"/>
            <a:ext cx="1762431" cy="837060"/>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8" name="Rectangle 47">
            <a:extLst>
              <a:ext uri="{FF2B5EF4-FFF2-40B4-BE49-F238E27FC236}">
                <a16:creationId xmlns:a16="http://schemas.microsoft.com/office/drawing/2014/main" id="{C7761150-71B5-C9F7-4C0E-9D24288429F1}"/>
              </a:ext>
            </a:extLst>
          </p:cNvPr>
          <p:cNvSpPr/>
          <p:nvPr/>
        </p:nvSpPr>
        <p:spPr>
          <a:xfrm>
            <a:off x="5314760" y="2830830"/>
            <a:ext cx="1762431" cy="837060"/>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9" name="Rectangle 48">
            <a:extLst>
              <a:ext uri="{FF2B5EF4-FFF2-40B4-BE49-F238E27FC236}">
                <a16:creationId xmlns:a16="http://schemas.microsoft.com/office/drawing/2014/main" id="{F88F1E21-9C37-9A8E-3C6C-E2E6140772F3}"/>
              </a:ext>
            </a:extLst>
          </p:cNvPr>
          <p:cNvSpPr/>
          <p:nvPr/>
        </p:nvSpPr>
        <p:spPr>
          <a:xfrm>
            <a:off x="5322380" y="3770571"/>
            <a:ext cx="1762431" cy="837060"/>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50" name="Rectangle 49">
            <a:extLst>
              <a:ext uri="{FF2B5EF4-FFF2-40B4-BE49-F238E27FC236}">
                <a16:creationId xmlns:a16="http://schemas.microsoft.com/office/drawing/2014/main" id="{D21FF47B-A1FF-9447-50C9-317213BE5C67}"/>
              </a:ext>
            </a:extLst>
          </p:cNvPr>
          <p:cNvSpPr/>
          <p:nvPr/>
        </p:nvSpPr>
        <p:spPr>
          <a:xfrm>
            <a:off x="3436619" y="3770571"/>
            <a:ext cx="1762431" cy="837060"/>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51" name="TextBox 50">
            <a:extLst>
              <a:ext uri="{FF2B5EF4-FFF2-40B4-BE49-F238E27FC236}">
                <a16:creationId xmlns:a16="http://schemas.microsoft.com/office/drawing/2014/main" id="{D736F9D7-BB36-E9B1-20A5-CE825AFBC00D}"/>
              </a:ext>
            </a:extLst>
          </p:cNvPr>
          <p:cNvSpPr txBox="1"/>
          <p:nvPr/>
        </p:nvSpPr>
        <p:spPr>
          <a:xfrm>
            <a:off x="184174" y="1413109"/>
            <a:ext cx="2019300" cy="932054"/>
          </a:xfrm>
          <a:prstGeom prst="rect">
            <a:avLst/>
          </a:prstGeom>
          <a:solidFill>
            <a:schemeClr val="bg1"/>
          </a:solidFill>
        </p:spPr>
        <p:txBody>
          <a:bodyPr wrap="square" lIns="216000" tIns="187200" rIns="216000" bIns="187200" rtlCol="0">
            <a:spAutoFit/>
          </a:bodyPr>
          <a:lstStyle/>
          <a:p>
            <a:r>
              <a:rPr lang="en-GB" sz="1200" dirty="0">
                <a:solidFill>
                  <a:schemeClr val="bg2">
                    <a:lumMod val="10000"/>
                  </a:schemeClr>
                </a:solidFill>
                <a:latin typeface="Arial"/>
                <a:cs typeface="Arial"/>
              </a:rPr>
              <a:t>E.g. Does an exercise intervention improve well-being</a:t>
            </a:r>
            <a:endParaRPr lang="en-GB" sz="1200" i="0" dirty="0">
              <a:solidFill>
                <a:schemeClr val="bg2">
                  <a:lumMod val="10000"/>
                </a:schemeClr>
              </a:solidFill>
              <a:latin typeface="Arial"/>
              <a:cs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47"/>
                                        </p:tgtEl>
                                      </p:cBhvr>
                                    </p:animEffect>
                                    <p:set>
                                      <p:cBhvr>
                                        <p:cTn id="7" dur="1" fill="hold">
                                          <p:stCondLst>
                                            <p:cond delay="499"/>
                                          </p:stCondLst>
                                        </p:cTn>
                                        <p:tgtEl>
                                          <p:spTgt spid="47"/>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48"/>
                                        </p:tgtEl>
                                      </p:cBhvr>
                                    </p:animEffect>
                                    <p:set>
                                      <p:cBhvr>
                                        <p:cTn id="12" dur="1" fill="hold">
                                          <p:stCondLst>
                                            <p:cond delay="499"/>
                                          </p:stCondLst>
                                        </p:cTn>
                                        <p:tgtEl>
                                          <p:spTgt spid="4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50"/>
                                        </p:tgtEl>
                                      </p:cBhvr>
                                    </p:animEffect>
                                    <p:set>
                                      <p:cBhvr>
                                        <p:cTn id="17" dur="1" fill="hold">
                                          <p:stCondLst>
                                            <p:cond delay="499"/>
                                          </p:stCondLst>
                                        </p:cTn>
                                        <p:tgtEl>
                                          <p:spTgt spid="50"/>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500"/>
                                        <p:tgtEl>
                                          <p:spTgt spid="49"/>
                                        </p:tgtEl>
                                      </p:cBhvr>
                                    </p:animEffect>
                                    <p:set>
                                      <p:cBhvr>
                                        <p:cTn id="22" dur="1" fill="hold">
                                          <p:stCondLst>
                                            <p:cond delay="499"/>
                                          </p:stCondLst>
                                        </p:cTn>
                                        <p:tgtEl>
                                          <p:spTgt spid="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Lst>
  </p:timing>
</p:sld>
</file>

<file path=ppt/theme/theme1.xml><?xml version="1.0" encoding="utf-8"?>
<a:theme xmlns:a="http://schemas.openxmlformats.org/drawingml/2006/main" name="UoL Powerpoint Guidelines Accessibility Design">
  <a:themeElements>
    <a:clrScheme name="University of Leicester - Citizens of Change">
      <a:dk1>
        <a:srgbClr val="3C3C3C"/>
      </a:dk1>
      <a:lt1>
        <a:srgbClr val="FFFFFF"/>
      </a:lt1>
      <a:dk2>
        <a:srgbClr val="3C3C3C"/>
      </a:dk2>
      <a:lt2>
        <a:srgbClr val="E6E6E6"/>
      </a:lt2>
      <a:accent1>
        <a:srgbClr val="E4042C"/>
      </a:accent1>
      <a:accent2>
        <a:srgbClr val="E37606"/>
      </a:accent2>
      <a:accent3>
        <a:srgbClr val="07A75A"/>
      </a:accent3>
      <a:accent4>
        <a:srgbClr val="0096D2"/>
      </a:accent4>
      <a:accent5>
        <a:srgbClr val="5A4BC2"/>
      </a:accent5>
      <a:accent6>
        <a:srgbClr val="AAAAAA"/>
      </a:accent6>
      <a:hlink>
        <a:srgbClr val="0096D2"/>
      </a:hlink>
      <a:folHlink>
        <a:srgbClr val="0096D2"/>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solidFill>
          <a:schemeClr val="bg1"/>
        </a:solidFill>
      </a:spPr>
      <a:bodyPr wrap="square" lIns="216000" tIns="187200" rIns="216000" bIns="187200" rtlCol="0">
        <a:spAutoFit/>
      </a:bodyPr>
      <a:lstStyle>
        <a:defPPr>
          <a:defRPr sz="4400" b="1" i="0" dirty="0" smtClean="0">
            <a:solidFill>
              <a:schemeClr val="accent1"/>
            </a:solidFill>
            <a:latin typeface="Arial"/>
            <a:cs typeface="Aria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B8A766190E6DE469884C8AAE13D89A7" ma:contentTypeVersion="11" ma:contentTypeDescription="Create a new document." ma:contentTypeScope="" ma:versionID="db31ffba24bb8d58cfc20c8154d882ce">
  <xsd:schema xmlns:xsd="http://www.w3.org/2001/XMLSchema" xmlns:xs="http://www.w3.org/2001/XMLSchema" xmlns:p="http://schemas.microsoft.com/office/2006/metadata/properties" xmlns:ns2="13662a8c-25d8-44d7-a264-fe841afec899" xmlns:ns3="54bb65b2-6de3-413b-94c3-5c928993f435" targetNamespace="http://schemas.microsoft.com/office/2006/metadata/properties" ma:root="true" ma:fieldsID="13afb85d3a069f9fab04dae969c9c194" ns2:_="" ns3:_="">
    <xsd:import namespace="13662a8c-25d8-44d7-a264-fe841afec899"/>
    <xsd:import namespace="54bb65b2-6de3-413b-94c3-5c928993f43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LengthInSeconds" minOccurs="0"/>
                <xsd:element ref="ns2:MediaServiceDateTaken" minOccurs="0"/>
                <xsd:element ref="ns2:lcf76f155ced4ddcb4097134ff3c332f" minOccurs="0"/>
                <xsd:element ref="ns3:TaxCatchAll"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662a8c-25d8-44d7-a264-fe841afec89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5d023d89-6bf8-49d2-a6ae-99c0c7930fbe" ma:termSetId="09814cd3-568e-fe90-9814-8d621ff8fb84" ma:anchorId="fba54fb3-c3e1-fe81-a776-ca4b69148c4d" ma:open="true" ma:isKeyword="false">
      <xsd:complexType>
        <xsd:sequence>
          <xsd:element ref="pc:Terms" minOccurs="0" maxOccurs="1"/>
        </xsd:sequence>
      </xsd:complexType>
    </xsd:element>
    <xsd:element name="MediaServiceSearchProperties" ma:index="1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4bb65b2-6de3-413b-94c3-5c928993f435"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535fe629-2c3c-4feb-9db4-f9bc005a5118}" ma:internalName="TaxCatchAll" ma:showField="CatchAllData" ma:web="54bb65b2-6de3-413b-94c3-5c928993f43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54bb65b2-6de3-413b-94c3-5c928993f435" xsi:nil="true"/>
    <lcf76f155ced4ddcb4097134ff3c332f xmlns="13662a8c-25d8-44d7-a264-fe841afec899">
      <Terms xmlns="http://schemas.microsoft.com/office/infopath/2007/PartnerControls"/>
    </lcf76f155ced4ddcb4097134ff3c332f>
    <MediaLengthInSeconds xmlns="13662a8c-25d8-44d7-a264-fe841afec899"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B7F4C70-0432-4274-BCAF-0FBEA45BA8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662a8c-25d8-44d7-a264-fe841afec899"/>
    <ds:schemaRef ds:uri="54bb65b2-6de3-413b-94c3-5c928993f43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501B442-2BF3-4C0A-81AF-DB2C966119F3}">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www.w3.org/XML/1998/namespace"/>
    <ds:schemaRef ds:uri="e7a5fc8e-e677-41ca-8019-df913e37547c"/>
    <ds:schemaRef ds:uri="http://purl.org/dc/dcmitype/"/>
    <ds:schemaRef ds:uri="http://schemas.microsoft.com/office/infopath/2007/PartnerControls"/>
    <ds:schemaRef ds:uri="67a03111-f570-43e0-9b48-49049b7e86ee"/>
    <ds:schemaRef ds:uri="http://purl.org/dc/elements/1.1/"/>
    <ds:schemaRef ds:uri="b21e8fb0-f567-48f8-95c5-03867779715e"/>
    <ds:schemaRef ds:uri="54bb65b2-6de3-413b-94c3-5c928993f435"/>
    <ds:schemaRef ds:uri="13662a8c-25d8-44d7-a264-fe841afec899"/>
  </ds:schemaRefs>
</ds:datastoreItem>
</file>

<file path=customXml/itemProps3.xml><?xml version="1.0" encoding="utf-8"?>
<ds:datastoreItem xmlns:ds="http://schemas.openxmlformats.org/officeDocument/2006/customXml" ds:itemID="{31A78EDE-5FEE-4D4A-A6CE-BA46B95F7B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UoL Powerpoint Guidelines Accessibility Design.potx</Template>
  <TotalTime>36066</TotalTime>
  <Words>2212</Words>
  <Application>Microsoft Office PowerPoint</Application>
  <PresentationFormat>On-screen Show (16:9)</PresentationFormat>
  <Paragraphs>215</Paragraphs>
  <Slides>24</Slides>
  <Notes>14</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24</vt:i4>
      </vt:variant>
    </vt:vector>
  </HeadingPairs>
  <TitlesOfParts>
    <vt:vector size="36" baseType="lpstr">
      <vt:lpstr>Arial</vt:lpstr>
      <vt:lpstr>Arial </vt:lpstr>
      <vt:lpstr>BlinkMacSystemFont</vt:lpstr>
      <vt:lpstr>Calibri</vt:lpstr>
      <vt:lpstr>Cambria Math</vt:lpstr>
      <vt:lpstr>Fira Sans</vt:lpstr>
      <vt:lpstr>Georgia</vt:lpstr>
      <vt:lpstr>Lucida Grande</vt:lpstr>
      <vt:lpstr>Open Sans</vt:lpstr>
      <vt:lpstr>Roboto Mono Web</vt:lpstr>
      <vt:lpstr>Times New Roman</vt:lpstr>
      <vt:lpstr>UoL Powerpoint Guidelines Accessibility Design</vt:lpstr>
      <vt:lpstr>Day 2: Understanding challenges to reproducibility</vt:lpstr>
      <vt:lpstr>Challenges to reproducibility</vt:lpstr>
      <vt:lpstr>Program</vt:lpstr>
      <vt:lpstr>Session 1: P-values and  forking paths</vt:lpstr>
      <vt:lpstr>Dance of the p-values  (10’)</vt:lpstr>
      <vt:lpstr>Robustness</vt:lpstr>
      <vt:lpstr>Session 1 worksheets</vt:lpstr>
      <vt:lpstr>Session 2: Power and sample selection</vt:lpstr>
      <vt:lpstr>Power and error</vt:lpstr>
      <vt:lpstr>Problem with low power</vt:lpstr>
      <vt:lpstr>How do we justify our samples?</vt:lpstr>
      <vt:lpstr>Critical to publish in good journals</vt:lpstr>
      <vt:lpstr>Power calculation</vt:lpstr>
      <vt:lpstr>In praise of rules of thumb</vt:lpstr>
      <vt:lpstr>Increase power without increasing N</vt:lpstr>
      <vt:lpstr>Session 2 worksheets</vt:lpstr>
      <vt:lpstr>Confidence &amp; effect size</vt:lpstr>
      <vt:lpstr>Session 3: Strength of evidence and sample selection</vt:lpstr>
      <vt:lpstr>Efficient data collection with high power</vt:lpstr>
      <vt:lpstr>Sequential testing with NHST</vt:lpstr>
      <vt:lpstr>Alpha spending functions</vt:lpstr>
      <vt:lpstr>Plan interim analysis</vt:lpstr>
      <vt:lpstr>P-values vs evidence in favour of the hypothesis</vt:lpstr>
      <vt:lpstr>Session 3 worksheets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dc:creator>
  <cp:lastModifiedBy>David Souto</cp:lastModifiedBy>
  <cp:revision>640</cp:revision>
  <cp:lastPrinted>2020-07-06T08:56:06Z</cp:lastPrinted>
  <dcterms:created xsi:type="dcterms:W3CDTF">2020-04-08T13:53:01Z</dcterms:created>
  <dcterms:modified xsi:type="dcterms:W3CDTF">2025-05-12T12:00:30Z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0x0101002B8A766190E6DE469884C8AAE13D89A7</vt:lpwstr>
  </property>
  <property fmtid="{D5CDD505-2E9C-101B-9397-08002B2CF9AE}" pid="3" name="MediaServiceImageTags">
    <vt:lpwstr/>
  </property>
  <property fmtid="{D5CDD505-2E9C-101B-9397-08002B2CF9AE}" pid="4" name="Order">
    <vt:r8>53800</vt:r8>
  </property>
  <property fmtid="{D5CDD505-2E9C-101B-9397-08002B2CF9AE}" pid="5" name="xd_Signature">
    <vt:bool>false</vt:bool>
  </property>
  <property fmtid="{D5CDD505-2E9C-101B-9397-08002B2CF9AE}" pid="6" name="xd_ProgID">
    <vt:lpwstr/>
  </property>
  <property fmtid="{D5CDD505-2E9C-101B-9397-08002B2CF9AE}" pid="7" name="_SourceUrl">
    <vt:lpwstr/>
  </property>
  <property fmtid="{D5CDD505-2E9C-101B-9397-08002B2CF9AE}" pid="8" name="_SharedFileIndex">
    <vt:lpwstr/>
  </property>
  <property fmtid="{D5CDD505-2E9C-101B-9397-08002B2CF9AE}" pid="9" name="ComplianceAssetId">
    <vt:lpwstr/>
  </property>
  <property fmtid="{D5CDD505-2E9C-101B-9397-08002B2CF9AE}" pid="10" name="TemplateUrl">
    <vt:lpwstr/>
  </property>
  <property fmtid="{D5CDD505-2E9C-101B-9397-08002B2CF9AE}" pid="11" name="_ExtendedDescription">
    <vt:lpwstr/>
  </property>
  <property fmtid="{D5CDD505-2E9C-101B-9397-08002B2CF9AE}" pid="12" name="TriggerFlowInfo">
    <vt:lpwstr/>
  </property>
</Properties>
</file>

<file path=docProps/thumbnail.jpeg>
</file>